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7" r:id="rId3"/>
    <p:sldMasterId id="2147483716" r:id="rId4"/>
    <p:sldMasterId id="2147483738" r:id="rId5"/>
    <p:sldMasterId id="2147483750" r:id="rId6"/>
    <p:sldMasterId id="2147483759" r:id="rId7"/>
  </p:sldMasterIdLst>
  <p:notesMasterIdLst>
    <p:notesMasterId r:id="rId22"/>
  </p:notesMasterIdLst>
  <p:handoutMasterIdLst>
    <p:handoutMasterId r:id="rId23"/>
  </p:handoutMasterIdLst>
  <p:sldIdLst>
    <p:sldId id="275" r:id="rId8"/>
    <p:sldId id="288" r:id="rId9"/>
    <p:sldId id="290" r:id="rId10"/>
    <p:sldId id="296" r:id="rId11"/>
    <p:sldId id="291" r:id="rId12"/>
    <p:sldId id="292" r:id="rId13"/>
    <p:sldId id="293" r:id="rId14"/>
    <p:sldId id="294" r:id="rId15"/>
    <p:sldId id="302" r:id="rId16"/>
    <p:sldId id="295" r:id="rId17"/>
    <p:sldId id="297" r:id="rId18"/>
    <p:sldId id="300" r:id="rId19"/>
    <p:sldId id="299" r:id="rId20"/>
    <p:sldId id="301" r:id="rId21"/>
  </p:sldIdLst>
  <p:sldSz cx="9144000" cy="5143500" type="screen16x9"/>
  <p:notesSz cx="7099300" cy="10234613"/>
  <p:defaultText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3" autoAdjust="0"/>
  </p:normalViewPr>
  <p:slideViewPr>
    <p:cSldViewPr>
      <p:cViewPr varScale="1">
        <p:scale>
          <a:sx n="94" d="100"/>
          <a:sy n="94" d="100"/>
        </p:scale>
        <p:origin x="-476" y="-64"/>
      </p:cViewPr>
      <p:guideLst>
        <p:guide orient="horz" pos="1620"/>
        <p:guide pos="2880"/>
      </p:guideLst>
    </p:cSldViewPr>
  </p:slideViewPr>
  <p:notesTextViewPr>
    <p:cViewPr>
      <p:scale>
        <a:sx n="1" d="1"/>
        <a:sy n="1" d="1"/>
      </p:scale>
      <p:origin x="0" y="0"/>
    </p:cViewPr>
  </p:notesTextViewPr>
  <p:notesViewPr>
    <p:cSldViewPr>
      <p:cViewPr varScale="1">
        <p:scale>
          <a:sx n="60" d="100"/>
          <a:sy n="60" d="100"/>
        </p:scale>
        <p:origin x="-3269"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rtl="0">
              <a:defRPr lang="en-GB" sz="1600" b="0" i="0" u="none" strike="noStrike" kern="1200" baseline="0" dirty="0">
                <a:solidFill>
                  <a:schemeClr val="tx1"/>
                </a:solidFill>
                <a:latin typeface="Arial" panose="020B0604020202020204" pitchFamily="34" charset="0"/>
                <a:ea typeface="+mn-ea"/>
                <a:cs typeface="Arial" panose="020B0604020202020204" pitchFamily="34" charset="0"/>
              </a:defRPr>
            </a:pPr>
            <a:r>
              <a:rPr lang="en-GB" sz="1600" b="0" i="0" u="none" strike="noStrike" kern="1200" baseline="0" dirty="0">
                <a:solidFill>
                  <a:srgbClr val="000000"/>
                </a:solidFill>
                <a:latin typeface="Arial" panose="020B0604020202020204" pitchFamily="34" charset="0"/>
                <a:ea typeface="+mn-ea"/>
                <a:cs typeface="Arial" panose="020B0604020202020204" pitchFamily="34" charset="0"/>
              </a:rPr>
              <a:t>ISRs established </a:t>
            </a:r>
            <a:r>
              <a:rPr lang="en-GB" sz="1600" b="0" i="0" u="none" strike="noStrike" kern="1200" baseline="0" dirty="0" smtClean="0">
                <a:solidFill>
                  <a:srgbClr val="000000"/>
                </a:solidFill>
                <a:latin typeface="Arial" panose="020B0604020202020204" pitchFamily="34" charset="0"/>
                <a:ea typeface="+mn-ea"/>
                <a:cs typeface="Arial" panose="020B0604020202020204" pitchFamily="34" charset="0"/>
              </a:rPr>
              <a:t>globally in </a:t>
            </a:r>
            <a:r>
              <a:rPr lang="en-GB" sz="1600" b="0" i="0" u="none" strike="noStrike" kern="1200" baseline="0" dirty="0">
                <a:solidFill>
                  <a:srgbClr val="000000"/>
                </a:solidFill>
                <a:latin typeface="Arial" panose="020B0604020202020204" pitchFamily="34" charset="0"/>
                <a:ea typeface="+mn-ea"/>
                <a:cs typeface="Arial" panose="020B0604020202020204" pitchFamily="34" charset="0"/>
              </a:rPr>
              <a:t>2017 (%)</a:t>
            </a:r>
          </a:p>
        </c:rich>
      </c:tx>
      <c:layout>
        <c:manualLayout>
          <c:xMode val="edge"/>
          <c:yMode val="edge"/>
          <c:x val="3.2676018297917872E-2"/>
          <c:y val="6.0861099671193235E-2"/>
        </c:manualLayout>
      </c:layout>
    </c:title>
    <c:plotArea>
      <c:layout>
        <c:manualLayout>
          <c:layoutTarget val="inner"/>
          <c:xMode val="edge"/>
          <c:yMode val="edge"/>
          <c:x val="0.17034047498995838"/>
          <c:y val="0.24820666293488758"/>
          <c:w val="0.51573522185965581"/>
          <c:h val="0.80687607290946173"/>
        </c:manualLayout>
      </c:layout>
      <c:pieChart>
        <c:varyColors val="1"/>
        <c:ser>
          <c:idx val="0"/>
          <c:order val="0"/>
          <c:tx>
            <c:strRef>
              <c:f>Sheet1!$B$1</c:f>
              <c:strCache>
                <c:ptCount val="1"/>
                <c:pt idx="0">
                  <c:v>Search Reports Established in 2015 (%)</c:v>
                </c:pt>
              </c:strCache>
            </c:strRef>
          </c:tx>
          <c:explosion val="2"/>
          <c:dPt>
            <c:idx val="0"/>
            <c:explosion val="14"/>
            <c:spPr>
              <a:solidFill>
                <a:srgbClr val="0070C0"/>
              </a:solidFill>
              <a:ln>
                <a:solidFill>
                  <a:srgbClr val="00B0F0"/>
                </a:solidFill>
              </a:ln>
            </c:spPr>
            <c:extLst xmlns:c16r2="http://schemas.microsoft.com/office/drawing/2015/06/chart">
              <c:ext xmlns:c16="http://schemas.microsoft.com/office/drawing/2014/chart" uri="{C3380CC4-5D6E-409C-BE32-E72D297353CC}">
                <c16:uniqueId val="{00000001-7FDD-435B-9E8F-E6851DF6A375}"/>
              </c:ext>
            </c:extLst>
          </c:dPt>
          <c:dPt>
            <c:idx val="1"/>
            <c:spPr>
              <a:solidFill>
                <a:srgbClr val="FFC000"/>
              </a:solidFill>
            </c:spPr>
            <c:extLst xmlns:c16r2="http://schemas.microsoft.com/office/drawing/2015/06/chart">
              <c:ext xmlns:c16="http://schemas.microsoft.com/office/drawing/2014/chart" uri="{C3380CC4-5D6E-409C-BE32-E72D297353CC}">
                <c16:uniqueId val="{00000003-7FDD-435B-9E8F-E6851DF6A375}"/>
              </c:ext>
            </c:extLst>
          </c:dPt>
          <c:dPt>
            <c:idx val="2"/>
            <c:spPr>
              <a:solidFill>
                <a:srgbClr val="000000"/>
              </a:solidFill>
            </c:spPr>
            <c:extLst xmlns:c16r2="http://schemas.microsoft.com/office/drawing/2015/06/chart">
              <c:ext xmlns:c16="http://schemas.microsoft.com/office/drawing/2014/chart" uri="{C3380CC4-5D6E-409C-BE32-E72D297353CC}">
                <c16:uniqueId val="{00000005-7FDD-435B-9E8F-E6851DF6A375}"/>
              </c:ext>
            </c:extLst>
          </c:dPt>
          <c:dPt>
            <c:idx val="4"/>
            <c:spPr>
              <a:solidFill>
                <a:srgbClr val="C00000"/>
              </a:solidFill>
            </c:spPr>
            <c:extLst xmlns:c16r2="http://schemas.microsoft.com/office/drawing/2015/06/chart">
              <c:ext xmlns:c16="http://schemas.microsoft.com/office/drawing/2014/chart" uri="{C3380CC4-5D6E-409C-BE32-E72D297353CC}">
                <c16:uniqueId val="{00000007-7FDD-435B-9E8F-E6851DF6A375}"/>
              </c:ext>
            </c:extLst>
          </c:dPt>
          <c:dPt>
            <c:idx val="5"/>
            <c:spPr>
              <a:solidFill>
                <a:schemeClr val="accent6"/>
              </a:solidFill>
            </c:spPr>
            <c:extLst xmlns:c16r2="http://schemas.microsoft.com/office/drawing/2015/06/chart">
              <c:ext xmlns:c16="http://schemas.microsoft.com/office/drawing/2014/chart" uri="{C3380CC4-5D6E-409C-BE32-E72D297353CC}">
                <c16:uniqueId val="{00000009-7FDD-435B-9E8F-E6851DF6A375}"/>
              </c:ext>
            </c:extLst>
          </c:dPt>
          <c:dLbls>
            <c:dLbl>
              <c:idx val="0"/>
              <c:layout/>
              <c:tx>
                <c:rich>
                  <a:bodyPr/>
                  <a:lstStyle/>
                  <a:p>
                    <a:pPr>
                      <a:defRPr sz="3600" b="1">
                        <a:solidFill>
                          <a:schemeClr val="bg1"/>
                        </a:solidFill>
                      </a:defRPr>
                    </a:pPr>
                    <a:r>
                      <a:rPr lang="en-US" dirty="0"/>
                      <a:t>34,5</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FDD-435B-9E8F-E6851DF6A375}"/>
                </c:ext>
              </c:extLst>
            </c:dLbl>
            <c:dLbl>
              <c:idx val="1"/>
              <c:layout>
                <c:manualLayout>
                  <c:x val="-1.8758823421961158E-2"/>
                  <c:y val="-0.10735807147005559"/>
                </c:manualLayout>
              </c:layout>
              <c:tx>
                <c:rich>
                  <a:bodyPr/>
                  <a:lstStyle/>
                  <a:p>
                    <a:r>
                      <a:rPr lang="en-US" dirty="0"/>
                      <a:t>19,9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FDD-435B-9E8F-E6851DF6A375}"/>
                </c:ext>
              </c:extLst>
            </c:dLbl>
            <c:dLbl>
              <c:idx val="2"/>
              <c:layout/>
              <c:tx>
                <c:rich>
                  <a:bodyPr/>
                  <a:lstStyle/>
                  <a:p>
                    <a:r>
                      <a:rPr lang="en-US" dirty="0"/>
                      <a:t>10,9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FDD-435B-9E8F-E6851DF6A375}"/>
                </c:ext>
              </c:extLst>
            </c:dLbl>
            <c:dLbl>
              <c:idx val="3"/>
              <c:layout/>
              <c:tx>
                <c:rich>
                  <a:bodyPr/>
                  <a:lstStyle/>
                  <a:p>
                    <a:r>
                      <a:rPr lang="en-US" dirty="0"/>
                      <a:t>19,1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FDD-435B-9E8F-E6851DF6A375}"/>
                </c:ext>
              </c:extLst>
            </c:dLbl>
            <c:dLbl>
              <c:idx val="4"/>
              <c:layout/>
              <c:tx>
                <c:rich>
                  <a:bodyPr/>
                  <a:lstStyle/>
                  <a:p>
                    <a:r>
                      <a:rPr lang="en-US" dirty="0"/>
                      <a:t>9,1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FDD-435B-9E8F-E6851DF6A375}"/>
                </c:ext>
              </c:extLst>
            </c:dLbl>
            <c:dLbl>
              <c:idx val="5"/>
              <c:layout/>
              <c:tx>
                <c:rich>
                  <a:bodyPr/>
                  <a:lstStyle/>
                  <a:p>
                    <a:r>
                      <a:rPr lang="en-US" dirty="0"/>
                      <a:t>6,2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FDD-435B-9E8F-E6851DF6A375}"/>
                </c:ext>
              </c:extLst>
            </c:dLbl>
            <c:spPr>
              <a:noFill/>
              <a:ln>
                <a:noFill/>
              </a:ln>
              <a:effectLst/>
            </c:spPr>
            <c:txPr>
              <a:bodyPr/>
              <a:lstStyle/>
              <a:p>
                <a:pPr>
                  <a:defRPr sz="1200" b="1">
                    <a:solidFill>
                      <a:schemeClr val="bg1"/>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Sheet1!$A$2:$A$7</c:f>
              <c:strCache>
                <c:ptCount val="6"/>
                <c:pt idx="0">
                  <c:v>EPO</c:v>
                </c:pt>
                <c:pt idx="1">
                  <c:v>JPO</c:v>
                </c:pt>
                <c:pt idx="2">
                  <c:v>KIPO</c:v>
                </c:pt>
                <c:pt idx="3">
                  <c:v>SIPO</c:v>
                </c:pt>
                <c:pt idx="4">
                  <c:v>USPTO</c:v>
                </c:pt>
                <c:pt idx="5">
                  <c:v>Others</c:v>
                </c:pt>
              </c:strCache>
            </c:strRef>
          </c:cat>
          <c:val>
            <c:numRef>
              <c:f>Sheet1!$B$2:$B$7</c:f>
              <c:numCache>
                <c:formatCode>General</c:formatCode>
                <c:ptCount val="6"/>
                <c:pt idx="0">
                  <c:v>38</c:v>
                </c:pt>
                <c:pt idx="1">
                  <c:v>20.399999999999999</c:v>
                </c:pt>
                <c:pt idx="2">
                  <c:v>13.1</c:v>
                </c:pt>
                <c:pt idx="3">
                  <c:v>12.8</c:v>
                </c:pt>
                <c:pt idx="4">
                  <c:v>9.7000000000000011</c:v>
                </c:pt>
                <c:pt idx="5">
                  <c:v>5.9</c:v>
                </c:pt>
              </c:numCache>
            </c:numRef>
          </c:val>
          <c:extLst xmlns:c16r2="http://schemas.microsoft.com/office/drawing/2015/06/chart">
            <c:ext xmlns:c16="http://schemas.microsoft.com/office/drawing/2014/chart" uri="{C3380CC4-5D6E-409C-BE32-E72D297353CC}">
              <c16:uniqueId val="{0000000B-7FDD-435B-9E8F-E6851DF6A375}"/>
            </c:ext>
          </c:extLst>
        </c:ser>
        <c:dLbls/>
        <c:firstSliceAng val="0"/>
      </c:pieChart>
    </c:plotArea>
    <c:legend>
      <c:legendPos val="r"/>
      <c:legendEntry>
        <c:idx val="0"/>
        <c:txPr>
          <a:bodyPr/>
          <a:lstStyle/>
          <a:p>
            <a:pPr>
              <a:defRPr sz="1100"/>
            </a:pPr>
            <a:endParaRPr lang="en-US"/>
          </a:p>
        </c:txPr>
      </c:legendEntry>
      <c:legendEntry>
        <c:idx val="1"/>
        <c:txPr>
          <a:bodyPr/>
          <a:lstStyle/>
          <a:p>
            <a:pPr>
              <a:defRPr lang="en-GB" sz="1100" b="0" i="0" u="none" strike="noStrike" kern="1200" baseline="0">
                <a:solidFill>
                  <a:srgbClr val="3B464D"/>
                </a:solidFill>
                <a:latin typeface="+mn-lt"/>
                <a:ea typeface="+mn-ea"/>
                <a:cs typeface="+mn-cs"/>
              </a:defRPr>
            </a:pPr>
            <a:endParaRPr lang="en-US"/>
          </a:p>
        </c:txPr>
      </c:legendEntry>
      <c:legendEntry>
        <c:idx val="2"/>
        <c:txPr>
          <a:bodyPr/>
          <a:lstStyle/>
          <a:p>
            <a:pPr>
              <a:defRPr lang="en-GB" sz="1100" b="0" i="0" u="none" strike="noStrike" kern="1200" baseline="0">
                <a:solidFill>
                  <a:srgbClr val="3B464D"/>
                </a:solidFill>
                <a:latin typeface="+mn-lt"/>
                <a:ea typeface="+mn-ea"/>
                <a:cs typeface="+mn-cs"/>
              </a:defRPr>
            </a:pPr>
            <a:endParaRPr lang="en-US"/>
          </a:p>
        </c:txPr>
      </c:legendEntry>
      <c:legendEntry>
        <c:idx val="3"/>
        <c:txPr>
          <a:bodyPr/>
          <a:lstStyle/>
          <a:p>
            <a:pPr>
              <a:defRPr lang="en-GB" sz="1100" b="0" i="0" u="none" strike="noStrike" kern="1200" baseline="0">
                <a:solidFill>
                  <a:srgbClr val="3B464D"/>
                </a:solidFill>
                <a:latin typeface="+mn-lt"/>
                <a:ea typeface="+mn-ea"/>
                <a:cs typeface="+mn-cs"/>
              </a:defRPr>
            </a:pPr>
            <a:endParaRPr lang="en-US"/>
          </a:p>
        </c:txPr>
      </c:legendEntry>
      <c:legendEntry>
        <c:idx val="4"/>
        <c:txPr>
          <a:bodyPr/>
          <a:lstStyle/>
          <a:p>
            <a:pPr>
              <a:defRPr lang="en-GB" sz="1100" b="0" i="0" u="none" strike="noStrike" kern="1200" baseline="0">
                <a:solidFill>
                  <a:srgbClr val="3B464D"/>
                </a:solidFill>
                <a:latin typeface="+mn-lt"/>
                <a:ea typeface="+mn-ea"/>
                <a:cs typeface="+mn-cs"/>
              </a:defRPr>
            </a:pPr>
            <a:endParaRPr lang="en-US"/>
          </a:p>
        </c:txPr>
      </c:legendEntry>
      <c:legendEntry>
        <c:idx val="5"/>
        <c:txPr>
          <a:bodyPr/>
          <a:lstStyle/>
          <a:p>
            <a:pPr>
              <a:defRPr lang="en-GB" sz="1100" b="0" i="0" u="none" strike="noStrike" kern="1200" baseline="0">
                <a:solidFill>
                  <a:srgbClr val="3B464D"/>
                </a:solidFill>
                <a:latin typeface="+mn-lt"/>
                <a:ea typeface="+mn-ea"/>
                <a:cs typeface="+mn-cs"/>
              </a:defRPr>
            </a:pPr>
            <a:endParaRPr lang="en-US"/>
          </a:p>
        </c:txPr>
      </c:legendEntry>
      <c:layout>
        <c:manualLayout>
          <c:xMode val="edge"/>
          <c:yMode val="edge"/>
          <c:x val="0.67683099868741414"/>
          <c:y val="0.14769662569607608"/>
          <c:w val="0.17468100915907792"/>
          <c:h val="0.75439546002649549"/>
        </c:manualLayout>
      </c:layout>
      <c:txPr>
        <a:bodyPr/>
        <a:lstStyle/>
        <a:p>
          <a:pPr>
            <a:defRPr sz="1100"/>
          </a:pPr>
          <a:endParaRPr lang="en-US"/>
        </a:p>
      </c:txPr>
    </c:legend>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lgn="ctr">
              <a:defRPr/>
            </a:pPr>
            <a:r>
              <a:rPr lang="en-GB" sz="1600" b="0" dirty="0">
                <a:solidFill>
                  <a:schemeClr val="tx1"/>
                </a:solidFill>
                <a:latin typeface="Arial" panose="020B0604020202020204" pitchFamily="34" charset="0"/>
                <a:cs typeface="Arial" panose="020B0604020202020204" pitchFamily="34" charset="0"/>
              </a:rPr>
              <a:t>Origin of Search Copies received by ISA/EP in 2017 (%)</a:t>
            </a:r>
          </a:p>
        </c:rich>
      </c:tx>
      <c:layout>
        <c:manualLayout>
          <c:xMode val="edge"/>
          <c:yMode val="edge"/>
          <c:x val="0.13479441468415268"/>
          <c:y val="1.3044846868866425E-3"/>
        </c:manualLayout>
      </c:layout>
      <c:spPr>
        <a:solidFill>
          <a:srgbClr val="FFFFFF"/>
        </a:solidFill>
      </c:spPr>
    </c:title>
    <c:plotArea>
      <c:layout/>
      <c:pieChart>
        <c:varyColors val="1"/>
        <c:ser>
          <c:idx val="0"/>
          <c:order val="0"/>
          <c:tx>
            <c:strRef>
              <c:f>Sheet1!$B$1</c:f>
              <c:strCache>
                <c:ptCount val="1"/>
                <c:pt idx="0">
                  <c:v>Origins of Search Copies received by ISA/EP in 2014 (%)</c:v>
                </c:pt>
              </c:strCache>
            </c:strRef>
          </c:tx>
          <c:dPt>
            <c:idx val="0"/>
            <c:spPr>
              <a:solidFill>
                <a:srgbClr val="0070C0"/>
              </a:solidFill>
            </c:spPr>
            <c:extLst xmlns:c16r2="http://schemas.microsoft.com/office/drawing/2015/06/chart">
              <c:ext xmlns:c16="http://schemas.microsoft.com/office/drawing/2014/chart" uri="{C3380CC4-5D6E-409C-BE32-E72D297353CC}">
                <c16:uniqueId val="{00000001-4A3B-40E8-B38F-150BB29B7074}"/>
              </c:ext>
            </c:extLst>
          </c:dPt>
          <c:dPt>
            <c:idx val="1"/>
            <c:spPr>
              <a:solidFill>
                <a:srgbClr val="7030A0"/>
              </a:solidFill>
            </c:spPr>
            <c:extLst xmlns:c16r2="http://schemas.microsoft.com/office/drawing/2015/06/chart">
              <c:ext xmlns:c16="http://schemas.microsoft.com/office/drawing/2014/chart" uri="{C3380CC4-5D6E-409C-BE32-E72D297353CC}">
                <c16:uniqueId val="{00000003-4A3B-40E8-B38F-150BB29B7074}"/>
              </c:ext>
            </c:extLst>
          </c:dPt>
          <c:dPt>
            <c:idx val="2"/>
            <c:spPr>
              <a:solidFill>
                <a:srgbClr val="FFC000"/>
              </a:solidFill>
            </c:spPr>
            <c:extLst xmlns:c16r2="http://schemas.microsoft.com/office/drawing/2015/06/chart">
              <c:ext xmlns:c16="http://schemas.microsoft.com/office/drawing/2014/chart" uri="{C3380CC4-5D6E-409C-BE32-E72D297353CC}">
                <c16:uniqueId val="{00000005-4A3B-40E8-B38F-150BB29B7074}"/>
              </c:ext>
            </c:extLst>
          </c:dPt>
          <c:dPt>
            <c:idx val="3"/>
            <c:spPr>
              <a:solidFill>
                <a:srgbClr val="C00000"/>
              </a:solidFill>
              <a:ln w="38100" cmpd="sng">
                <a:solidFill>
                  <a:srgbClr val="3B464D">
                    <a:lumMod val="75000"/>
                  </a:srgbClr>
                </a:solidFill>
                <a:prstDash val="solid"/>
              </a:ln>
            </c:spPr>
            <c:extLst xmlns:c16r2="http://schemas.microsoft.com/office/drawing/2015/06/chart">
              <c:ext xmlns:c16="http://schemas.microsoft.com/office/drawing/2014/chart" uri="{C3380CC4-5D6E-409C-BE32-E72D297353CC}">
                <c16:uniqueId val="{00000007-4A3B-40E8-B38F-150BB29B7074}"/>
              </c:ext>
            </c:extLst>
          </c:dPt>
          <c:dPt>
            <c:idx val="4"/>
            <c:spPr>
              <a:solidFill>
                <a:srgbClr val="DEBBB0"/>
              </a:solidFill>
            </c:spPr>
            <c:extLst xmlns:c16r2="http://schemas.microsoft.com/office/drawing/2015/06/chart">
              <c:ext xmlns:c16="http://schemas.microsoft.com/office/drawing/2014/chart" uri="{C3380CC4-5D6E-409C-BE32-E72D297353CC}">
                <c16:uniqueId val="{00000009-4A3B-40E8-B38F-150BB29B7074}"/>
              </c:ext>
            </c:extLst>
          </c:dPt>
          <c:dPt>
            <c:idx val="5"/>
            <c:extLst xmlns:c16r2="http://schemas.microsoft.com/office/drawing/2015/06/chart">
              <c:ext xmlns:c16="http://schemas.microsoft.com/office/drawing/2014/chart" uri="{C3380CC4-5D6E-409C-BE32-E72D297353CC}">
                <c16:uniqueId val="{0000000A-4A3B-40E8-B38F-150BB29B7074}"/>
              </c:ext>
            </c:extLst>
          </c:dPt>
          <c:dLbls>
            <c:dLbl>
              <c:idx val="0"/>
              <c:layout>
                <c:manualLayout>
                  <c:x val="0.18466387175648596"/>
                  <c:y val="7.1522917206730133E-3"/>
                </c:manualLayout>
              </c:layout>
              <c:tx>
                <c:rich>
                  <a:bodyPr/>
                  <a:lstStyle/>
                  <a:p>
                    <a:r>
                      <a:rPr lang="en-US" dirty="0"/>
                      <a:t>44,7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3B-40E8-B38F-150BB29B7074}"/>
                </c:ext>
              </c:extLst>
            </c:dLbl>
            <c:dLbl>
              <c:idx val="1"/>
              <c:layout/>
              <c:tx>
                <c:rich>
                  <a:bodyPr/>
                  <a:lstStyle/>
                  <a:p>
                    <a:r>
                      <a:rPr lang="en-US" dirty="0"/>
                      <a:t>8,2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3B-40E8-B38F-150BB29B7074}"/>
                </c:ext>
              </c:extLst>
            </c:dLbl>
            <c:dLbl>
              <c:idx val="2"/>
              <c:layout/>
              <c:tx>
                <c:rich>
                  <a:bodyPr/>
                  <a:lstStyle/>
                  <a:p>
                    <a:pPr>
                      <a:defRPr sz="1600" b="1">
                        <a:solidFill>
                          <a:schemeClr val="tx1"/>
                        </a:solidFill>
                      </a:defRPr>
                    </a:pPr>
                    <a:r>
                      <a:rPr lang="en-US" dirty="0"/>
                      <a:t>0,7</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A3B-40E8-B38F-150BB29B7074}"/>
                </c:ext>
              </c:extLst>
            </c:dLbl>
            <c:dLbl>
              <c:idx val="3"/>
              <c:layout>
                <c:manualLayout>
                  <c:x val="-0.21579067945667119"/>
                  <c:y val="1.5959020255704E-2"/>
                </c:manualLayout>
              </c:layout>
              <c:tx>
                <c:rich>
                  <a:bodyPr/>
                  <a:lstStyle/>
                  <a:p>
                    <a:r>
                      <a:rPr lang="en-US" dirty="0"/>
                      <a:t>28,9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A3B-40E8-B38F-150BB29B7074}"/>
                </c:ext>
              </c:extLst>
            </c:dLbl>
            <c:dLbl>
              <c:idx val="4"/>
              <c:layout/>
              <c:tx>
                <c:rich>
                  <a:bodyPr/>
                  <a:lstStyle/>
                  <a:p>
                    <a:r>
                      <a:rPr lang="en-US" dirty="0"/>
                      <a:t>18,5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A3B-40E8-B38F-150BB29B7074}"/>
                </c:ext>
              </c:extLst>
            </c:dLbl>
            <c:spPr>
              <a:noFill/>
              <a:ln>
                <a:noFill/>
              </a:ln>
              <a:effectLst/>
            </c:spPr>
            <c:txPr>
              <a:bodyPr/>
              <a:lstStyle/>
              <a:p>
                <a:pPr>
                  <a:defRPr sz="1600" b="1">
                    <a:solidFill>
                      <a:schemeClr val="bg1"/>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Sheet1!$A$2:$A$7</c:f>
              <c:strCache>
                <c:ptCount val="5"/>
                <c:pt idx="0">
                  <c:v>RO/EP</c:v>
                </c:pt>
                <c:pt idx="1">
                  <c:v>RO/IB</c:v>
                </c:pt>
                <c:pt idx="2">
                  <c:v>RO/JP</c:v>
                </c:pt>
                <c:pt idx="3">
                  <c:v>RO/US</c:v>
                </c:pt>
                <c:pt idx="4">
                  <c:v>Others</c:v>
                </c:pt>
              </c:strCache>
            </c:strRef>
          </c:cat>
          <c:val>
            <c:numRef>
              <c:f>Sheet1!$B$2:$B$7</c:f>
              <c:numCache>
                <c:formatCode>General</c:formatCode>
                <c:ptCount val="6"/>
                <c:pt idx="0">
                  <c:v>43.5</c:v>
                </c:pt>
                <c:pt idx="1">
                  <c:v>9.6</c:v>
                </c:pt>
                <c:pt idx="2">
                  <c:v>0.9</c:v>
                </c:pt>
                <c:pt idx="3">
                  <c:v>27</c:v>
                </c:pt>
                <c:pt idx="4">
                  <c:v>19</c:v>
                </c:pt>
              </c:numCache>
            </c:numRef>
          </c:val>
          <c:extLst xmlns:c16r2="http://schemas.microsoft.com/office/drawing/2015/06/chart">
            <c:ext xmlns:c16="http://schemas.microsoft.com/office/drawing/2014/chart" uri="{C3380CC4-5D6E-409C-BE32-E72D297353CC}">
              <c16:uniqueId val="{0000000B-4A3B-40E8-B38F-150BB29B7074}"/>
            </c:ext>
          </c:extLst>
        </c:ser>
        <c:dLbls/>
        <c:firstSliceAng val="202"/>
      </c:pieChart>
    </c:plotArea>
    <c:legend>
      <c:legendPos val="r"/>
      <c:layout>
        <c:manualLayout>
          <c:xMode val="edge"/>
          <c:yMode val="edge"/>
          <c:x val="0.75679272674187581"/>
          <c:y val="0.2538084392739432"/>
          <c:w val="0.20304068241469819"/>
          <c:h val="0.63652472957550177"/>
        </c:manualLayout>
      </c:layout>
      <c:txPr>
        <a:bodyPr/>
        <a:lstStyle/>
        <a:p>
          <a:pPr>
            <a:defRPr sz="900" b="0"/>
          </a:pPr>
          <a:endParaRPr lang="en-US"/>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
          <c:w val="1"/>
          <c:h val="0.50785841983287494"/>
        </c:manualLayout>
      </c:layout>
      <c:barChart>
        <c:barDir val="col"/>
        <c:grouping val="stacked"/>
        <c:ser>
          <c:idx val="0"/>
          <c:order val="0"/>
          <c:tx>
            <c:strRef>
              <c:f>Tabelle1!$B$1</c:f>
              <c:strCache>
                <c:ptCount val="1"/>
                <c:pt idx="0">
                  <c:v>Datenreihe 1</c:v>
                </c:pt>
              </c:strCache>
            </c:strRef>
          </c:tx>
          <c:spPr>
            <a:solidFill>
              <a:schemeClr val="accent1"/>
            </a:solidFill>
          </c:spPr>
          <c:dPt>
            <c:idx val="0"/>
            <c:spPr>
              <a:solidFill>
                <a:schemeClr val="tx2"/>
              </a:solidFill>
            </c:spPr>
            <c:extLst xmlns:c16r2="http://schemas.microsoft.com/office/drawing/2015/06/chart">
              <c:ext xmlns:c16="http://schemas.microsoft.com/office/drawing/2014/chart" uri="{C3380CC4-5D6E-409C-BE32-E72D297353CC}">
                <c16:uniqueId val="{00000004-4CC1-47AF-B1BD-9DB055704C60}"/>
              </c:ext>
            </c:extLst>
          </c:dPt>
          <c:dPt>
            <c:idx val="1"/>
            <c:spPr>
              <a:solidFill>
                <a:schemeClr val="accent3"/>
              </a:solidFill>
            </c:spPr>
            <c:extLst xmlns:c16r2="http://schemas.microsoft.com/office/drawing/2015/06/chart">
              <c:ext xmlns:c16="http://schemas.microsoft.com/office/drawing/2014/chart" uri="{C3380CC4-5D6E-409C-BE32-E72D297353CC}">
                <c16:uniqueId val="{00000005-4CC1-47AF-B1BD-9DB055704C60}"/>
              </c:ext>
            </c:extLst>
          </c:dPt>
          <c:cat>
            <c:strRef>
              <c:f>Tabelle1!$A$2:$A$3</c:f>
              <c:strCache>
                <c:ptCount val="2"/>
                <c:pt idx="0">
                  <c:v>current
fee</c:v>
                </c:pt>
                <c:pt idx="1">
                  <c:v>new
fee</c:v>
                </c:pt>
              </c:strCache>
            </c:strRef>
          </c:cat>
          <c:val>
            <c:numRef>
              <c:f>Tabelle1!$B$2:$B$3</c:f>
              <c:numCache>
                <c:formatCode>General</c:formatCode>
                <c:ptCount val="2"/>
                <c:pt idx="0">
                  <c:v>1875</c:v>
                </c:pt>
                <c:pt idx="1">
                  <c:v>1775</c:v>
                </c:pt>
              </c:numCache>
            </c:numRef>
          </c:val>
          <c:extLst xmlns:c16r2="http://schemas.microsoft.com/office/drawing/2015/06/chart">
            <c:ext xmlns:c16="http://schemas.microsoft.com/office/drawing/2014/chart" uri="{C3380CC4-5D6E-409C-BE32-E72D297353CC}">
              <c16:uniqueId val="{00000000-4CC1-47AF-B1BD-9DB055704C60}"/>
            </c:ext>
          </c:extLst>
        </c:ser>
        <c:dLbls/>
        <c:gapWidth val="100"/>
        <c:overlap val="100"/>
        <c:axId val="160107904"/>
        <c:axId val="160130176"/>
      </c:barChart>
      <c:catAx>
        <c:axId val="160107904"/>
        <c:scaling>
          <c:orientation val="minMax"/>
        </c:scaling>
        <c:axPos val="b"/>
        <c:numFmt formatCode="General" sourceLinked="1"/>
        <c:majorTickMark val="none"/>
        <c:tickLblPos val="nextTo"/>
        <c:spPr>
          <a:ln>
            <a:solidFill>
              <a:schemeClr val="tx2"/>
            </a:solidFill>
          </a:ln>
        </c:spPr>
        <c:txPr>
          <a:bodyPr/>
          <a:lstStyle/>
          <a:p>
            <a:pPr>
              <a:defRPr sz="1200"/>
            </a:pPr>
            <a:endParaRPr lang="en-US"/>
          </a:p>
        </c:txPr>
        <c:crossAx val="160130176"/>
        <c:crosses val="autoZero"/>
        <c:auto val="1"/>
        <c:lblAlgn val="ctr"/>
        <c:lblOffset val="100"/>
      </c:catAx>
      <c:valAx>
        <c:axId val="160130176"/>
        <c:scaling>
          <c:orientation val="minMax"/>
          <c:max val="2000"/>
          <c:min val="0"/>
        </c:scaling>
        <c:delete val="1"/>
        <c:axPos val="l"/>
        <c:numFmt formatCode="General" sourceLinked="1"/>
        <c:tickLblPos val="none"/>
        <c:crossAx val="160107904"/>
        <c:crosses val="autoZero"/>
        <c:crossBetween val="between"/>
        <c:majorUnit val="160005"/>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49511844720501746"/>
          <c:w val="1"/>
          <c:h val="0.36806463267983247"/>
        </c:manualLayout>
      </c:layout>
      <c:barChart>
        <c:barDir val="col"/>
        <c:grouping val="stacked"/>
        <c:ser>
          <c:idx val="0"/>
          <c:order val="0"/>
          <c:tx>
            <c:strRef>
              <c:f>Tabelle1!$B$1</c:f>
              <c:strCache>
                <c:ptCount val="1"/>
                <c:pt idx="0">
                  <c:v>Datenreihe 1</c:v>
                </c:pt>
              </c:strCache>
            </c:strRef>
          </c:tx>
          <c:spPr>
            <a:solidFill>
              <a:schemeClr val="accent1"/>
            </a:solidFill>
          </c:spPr>
          <c:dPt>
            <c:idx val="0"/>
            <c:spPr>
              <a:solidFill>
                <a:schemeClr val="tx2"/>
              </a:solidFill>
            </c:spPr>
            <c:extLst xmlns:c16r2="http://schemas.microsoft.com/office/drawing/2015/06/chart">
              <c:ext xmlns:c16="http://schemas.microsoft.com/office/drawing/2014/chart" uri="{C3380CC4-5D6E-409C-BE32-E72D297353CC}">
                <c16:uniqueId val="{00000004-4CC1-47AF-B1BD-9DB055704C60}"/>
              </c:ext>
            </c:extLst>
          </c:dPt>
          <c:dPt>
            <c:idx val="1"/>
            <c:spPr>
              <a:solidFill>
                <a:schemeClr val="accent3"/>
              </a:solidFill>
            </c:spPr>
            <c:extLst xmlns:c16r2="http://schemas.microsoft.com/office/drawing/2015/06/chart">
              <c:ext xmlns:c16="http://schemas.microsoft.com/office/drawing/2014/chart" uri="{C3380CC4-5D6E-409C-BE32-E72D297353CC}">
                <c16:uniqueId val="{00000005-4CC1-47AF-B1BD-9DB055704C60}"/>
              </c:ext>
            </c:extLst>
          </c:dPt>
          <c:cat>
            <c:strRef>
              <c:f>Tabelle1!$A$2:$A$3</c:f>
              <c:strCache>
                <c:ptCount val="2"/>
                <c:pt idx="0">
                  <c:v>current
fee
reduction</c:v>
                </c:pt>
                <c:pt idx="1">
                  <c:v>new
fee
reduction</c:v>
                </c:pt>
              </c:strCache>
            </c:strRef>
          </c:cat>
          <c:val>
            <c:numRef>
              <c:f>Tabelle1!$B$2:$B$3</c:f>
              <c:numCache>
                <c:formatCode>0%</c:formatCode>
                <c:ptCount val="2"/>
                <c:pt idx="0">
                  <c:v>-0.5</c:v>
                </c:pt>
                <c:pt idx="1">
                  <c:v>-0.75000000000000011</c:v>
                </c:pt>
              </c:numCache>
            </c:numRef>
          </c:val>
          <c:extLst xmlns:c16r2="http://schemas.microsoft.com/office/drawing/2015/06/chart">
            <c:ext xmlns:c16="http://schemas.microsoft.com/office/drawing/2014/chart" uri="{C3380CC4-5D6E-409C-BE32-E72D297353CC}">
              <c16:uniqueId val="{00000000-4CC1-47AF-B1BD-9DB055704C60}"/>
            </c:ext>
          </c:extLst>
        </c:ser>
        <c:dLbls/>
        <c:gapWidth val="100"/>
        <c:overlap val="100"/>
        <c:axId val="160139520"/>
        <c:axId val="160182272"/>
      </c:barChart>
      <c:catAx>
        <c:axId val="160139520"/>
        <c:scaling>
          <c:orientation val="minMax"/>
        </c:scaling>
        <c:axPos val="b"/>
        <c:numFmt formatCode="General" sourceLinked="1"/>
        <c:majorTickMark val="none"/>
        <c:tickLblPos val="high"/>
        <c:spPr>
          <a:ln>
            <a:solidFill>
              <a:schemeClr val="tx2"/>
            </a:solidFill>
          </a:ln>
        </c:spPr>
        <c:txPr>
          <a:bodyPr/>
          <a:lstStyle/>
          <a:p>
            <a:pPr>
              <a:defRPr sz="1200"/>
            </a:pPr>
            <a:endParaRPr lang="en-US"/>
          </a:p>
        </c:txPr>
        <c:crossAx val="160182272"/>
        <c:crosses val="autoZero"/>
        <c:auto val="1"/>
        <c:lblAlgn val="ctr"/>
        <c:lblOffset val="100"/>
      </c:catAx>
      <c:valAx>
        <c:axId val="160182272"/>
        <c:scaling>
          <c:orientation val="minMax"/>
          <c:max val="0"/>
          <c:min val="-0.75000000000000022"/>
        </c:scaling>
        <c:delete val="1"/>
        <c:axPos val="l"/>
        <c:numFmt formatCode="0%" sourceLinked="1"/>
        <c:tickLblPos val="none"/>
        <c:crossAx val="160139520"/>
        <c:crosses val="autoZero"/>
        <c:crossBetween val="between"/>
        <c:majorUnit val="160005"/>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
          <c:w val="1"/>
          <c:h val="0.50785841983287494"/>
        </c:manualLayout>
      </c:layout>
      <c:barChart>
        <c:barDir val="col"/>
        <c:grouping val="stacked"/>
        <c:ser>
          <c:idx val="0"/>
          <c:order val="0"/>
          <c:tx>
            <c:strRef>
              <c:f>Tabelle1!$B$1</c:f>
              <c:strCache>
                <c:ptCount val="1"/>
                <c:pt idx="0">
                  <c:v>Datenreihe 1</c:v>
                </c:pt>
              </c:strCache>
            </c:strRef>
          </c:tx>
          <c:spPr>
            <a:solidFill>
              <a:schemeClr val="accent1"/>
            </a:solidFill>
          </c:spPr>
          <c:dPt>
            <c:idx val="0"/>
            <c:spPr>
              <a:solidFill>
                <a:schemeClr val="tx2"/>
              </a:solidFill>
            </c:spPr>
            <c:extLst xmlns:c16r2="http://schemas.microsoft.com/office/drawing/2015/06/chart">
              <c:ext xmlns:c16="http://schemas.microsoft.com/office/drawing/2014/chart" uri="{C3380CC4-5D6E-409C-BE32-E72D297353CC}">
                <c16:uniqueId val="{00000004-4CC1-47AF-B1BD-9DB055704C60}"/>
              </c:ext>
            </c:extLst>
          </c:dPt>
          <c:dPt>
            <c:idx val="1"/>
            <c:spPr>
              <a:solidFill>
                <a:schemeClr val="accent3"/>
              </a:solidFill>
            </c:spPr>
            <c:extLst xmlns:c16r2="http://schemas.microsoft.com/office/drawing/2015/06/chart">
              <c:ext xmlns:c16="http://schemas.microsoft.com/office/drawing/2014/chart" uri="{C3380CC4-5D6E-409C-BE32-E72D297353CC}">
                <c16:uniqueId val="{00000005-4CC1-47AF-B1BD-9DB055704C60}"/>
              </c:ext>
            </c:extLst>
          </c:dPt>
          <c:cat>
            <c:strRef>
              <c:f>Tabelle1!$A$2:$A$3</c:f>
              <c:strCache>
                <c:ptCount val="2"/>
                <c:pt idx="0">
                  <c:v>current
fee</c:v>
                </c:pt>
                <c:pt idx="1">
                  <c:v>new
fee</c:v>
                </c:pt>
              </c:strCache>
            </c:strRef>
          </c:cat>
          <c:val>
            <c:numRef>
              <c:f>Tabelle1!$B$2:$B$3</c:f>
              <c:numCache>
                <c:formatCode>General</c:formatCode>
                <c:ptCount val="2"/>
                <c:pt idx="0">
                  <c:v>1930</c:v>
                </c:pt>
                <c:pt idx="1">
                  <c:v>1830</c:v>
                </c:pt>
              </c:numCache>
            </c:numRef>
          </c:val>
          <c:extLst xmlns:c16r2="http://schemas.microsoft.com/office/drawing/2015/06/chart">
            <c:ext xmlns:c16="http://schemas.microsoft.com/office/drawing/2014/chart" uri="{C3380CC4-5D6E-409C-BE32-E72D297353CC}">
              <c16:uniqueId val="{00000000-4CC1-47AF-B1BD-9DB055704C60}"/>
            </c:ext>
          </c:extLst>
        </c:ser>
        <c:dLbls/>
        <c:gapWidth val="100"/>
        <c:overlap val="100"/>
        <c:axId val="160367744"/>
        <c:axId val="160369280"/>
      </c:barChart>
      <c:catAx>
        <c:axId val="160367744"/>
        <c:scaling>
          <c:orientation val="minMax"/>
        </c:scaling>
        <c:axPos val="b"/>
        <c:numFmt formatCode="General" sourceLinked="1"/>
        <c:majorTickMark val="none"/>
        <c:tickLblPos val="nextTo"/>
        <c:spPr>
          <a:ln>
            <a:solidFill>
              <a:schemeClr val="tx2"/>
            </a:solidFill>
          </a:ln>
        </c:spPr>
        <c:txPr>
          <a:bodyPr/>
          <a:lstStyle/>
          <a:p>
            <a:pPr>
              <a:defRPr sz="1200"/>
            </a:pPr>
            <a:endParaRPr lang="en-US"/>
          </a:p>
        </c:txPr>
        <c:crossAx val="160369280"/>
        <c:crosses val="autoZero"/>
        <c:auto val="1"/>
        <c:lblAlgn val="ctr"/>
        <c:lblOffset val="100"/>
      </c:catAx>
      <c:valAx>
        <c:axId val="160369280"/>
        <c:scaling>
          <c:orientation val="minMax"/>
          <c:max val="2000"/>
          <c:min val="0"/>
        </c:scaling>
        <c:delete val="1"/>
        <c:axPos val="l"/>
        <c:numFmt formatCode="General" sourceLinked="1"/>
        <c:tickLblPos val="none"/>
        <c:crossAx val="160367744"/>
        <c:crosses val="autoZero"/>
        <c:crossBetween val="between"/>
        <c:majorUnit val="160005"/>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663771485707936"/>
          <c:y val="0.21001323558129284"/>
          <c:w val="0.57435840462170873"/>
          <c:h val="0.69796307055842588"/>
        </c:manualLayout>
      </c:layout>
      <c:pieChart>
        <c:varyColors val="1"/>
        <c:ser>
          <c:idx val="0"/>
          <c:order val="0"/>
          <c:spPr>
            <a:ln>
              <a:noFill/>
            </a:ln>
          </c:spPr>
          <c:dPt>
            <c:idx val="0"/>
            <c:explosion val="15"/>
            <c:spPr>
              <a:solidFill>
                <a:srgbClr val="0070C0"/>
              </a:solidFill>
              <a:ln>
                <a:noFill/>
              </a:ln>
            </c:spPr>
            <c:extLst xmlns:c16r2="http://schemas.microsoft.com/office/drawing/2015/06/chart">
              <c:ext xmlns:c16="http://schemas.microsoft.com/office/drawing/2014/chart" uri="{C3380CC4-5D6E-409C-BE32-E72D297353CC}">
                <c16:uniqueId val="{00000001-A4EF-4C76-A3EA-0B9DE7DC3FF4}"/>
              </c:ext>
            </c:extLst>
          </c:dPt>
          <c:dPt>
            <c:idx val="1"/>
            <c:spPr>
              <a:solidFill>
                <a:srgbClr val="FFC000"/>
              </a:solidFill>
              <a:ln>
                <a:noFill/>
              </a:ln>
            </c:spPr>
            <c:extLst xmlns:c16r2="http://schemas.microsoft.com/office/drawing/2015/06/chart">
              <c:ext xmlns:c16="http://schemas.microsoft.com/office/drawing/2014/chart" uri="{C3380CC4-5D6E-409C-BE32-E72D297353CC}">
                <c16:uniqueId val="{00000003-A4EF-4C76-A3EA-0B9DE7DC3FF4}"/>
              </c:ext>
            </c:extLst>
          </c:dPt>
          <c:dPt>
            <c:idx val="2"/>
            <c:spPr>
              <a:solidFill>
                <a:schemeClr val="tx1">
                  <a:lumMod val="50000"/>
                </a:schemeClr>
              </a:solidFill>
              <a:ln>
                <a:noFill/>
              </a:ln>
            </c:spPr>
            <c:extLst xmlns:c16r2="http://schemas.microsoft.com/office/drawing/2015/06/chart">
              <c:ext xmlns:c16="http://schemas.microsoft.com/office/drawing/2014/chart" uri="{C3380CC4-5D6E-409C-BE32-E72D297353CC}">
                <c16:uniqueId val="{00000005-A4EF-4C76-A3EA-0B9DE7DC3FF4}"/>
              </c:ext>
            </c:extLst>
          </c:dPt>
          <c:dPt>
            <c:idx val="4"/>
            <c:spPr>
              <a:solidFill>
                <a:srgbClr val="C00000"/>
              </a:solidFill>
              <a:ln>
                <a:solidFill>
                  <a:srgbClr val="000000"/>
                </a:solidFill>
              </a:ln>
            </c:spPr>
            <c:extLst xmlns:c16r2="http://schemas.microsoft.com/office/drawing/2015/06/chart">
              <c:ext xmlns:c16="http://schemas.microsoft.com/office/drawing/2014/chart" uri="{C3380CC4-5D6E-409C-BE32-E72D297353CC}">
                <c16:uniqueId val="{00000007-A4EF-4C76-A3EA-0B9DE7DC3FF4}"/>
              </c:ext>
            </c:extLst>
          </c:dPt>
          <c:dPt>
            <c:idx val="5"/>
            <c:spPr>
              <a:solidFill>
                <a:schemeClr val="accent6"/>
              </a:solidFill>
              <a:ln>
                <a:noFill/>
              </a:ln>
            </c:spPr>
            <c:extLst xmlns:c16r2="http://schemas.microsoft.com/office/drawing/2015/06/chart">
              <c:ext xmlns:c16="http://schemas.microsoft.com/office/drawing/2014/chart" uri="{C3380CC4-5D6E-409C-BE32-E72D297353CC}">
                <c16:uniqueId val="{00000009-A4EF-4C76-A3EA-0B9DE7DC3FF4}"/>
              </c:ext>
            </c:extLst>
          </c:dPt>
          <c:dLbls>
            <c:dLbl>
              <c:idx val="0"/>
              <c:layout>
                <c:manualLayout>
                  <c:x val="-0.17656605424321961"/>
                  <c:y val="-0.15570319335083121"/>
                </c:manualLayout>
              </c:layout>
              <c:tx>
                <c:rich>
                  <a:bodyPr/>
                  <a:lstStyle/>
                  <a:p>
                    <a:pPr>
                      <a:defRPr sz="2400" b="1">
                        <a:solidFill>
                          <a:schemeClr val="bg1"/>
                        </a:solidFill>
                        <a:latin typeface="Arial" panose="020B0604020202020204" pitchFamily="34" charset="0"/>
                        <a:cs typeface="Arial" panose="020B0604020202020204" pitchFamily="34" charset="0"/>
                      </a:defRPr>
                    </a:pPr>
                    <a:r>
                      <a:rPr lang="en-US" sz="2400" dirty="0"/>
                      <a:t>63,1</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4EF-4C76-A3EA-0B9DE7DC3FF4}"/>
                </c:ext>
              </c:extLst>
            </c:dLbl>
            <c:dLbl>
              <c:idx val="1"/>
              <c:layout/>
              <c:tx>
                <c:rich>
                  <a:bodyPr/>
                  <a:lstStyle/>
                  <a:p>
                    <a:r>
                      <a:rPr lang="en-US" sz="1400" dirty="0"/>
                      <a:t>14,6</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4EF-4C76-A3EA-0B9DE7DC3FF4}"/>
                </c:ext>
              </c:extLst>
            </c:dLbl>
            <c:dLbl>
              <c:idx val="2"/>
              <c:layout>
                <c:manualLayout>
                  <c:x val="-7.3086176727909019E-3"/>
                  <c:y val="1.3737605715952176E-2"/>
                </c:manualLayout>
              </c:layout>
              <c:tx>
                <c:rich>
                  <a:bodyPr/>
                  <a:lstStyle/>
                  <a:p>
                    <a:r>
                      <a:rPr lang="en-US" sz="1400" dirty="0">
                        <a:solidFill>
                          <a:sysClr val="windowText" lastClr="000000"/>
                        </a:solidFill>
                      </a:rPr>
                      <a:t>1,2</a:t>
                    </a:r>
                    <a:endParaRPr lang="en-US" dirty="0">
                      <a:solidFill>
                        <a:sysClr val="windowText" lastClr="000000"/>
                      </a:solidFill>
                    </a:endParaRP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4EF-4C76-A3EA-0B9DE7DC3FF4}"/>
                </c:ext>
              </c:extLst>
            </c:dLbl>
            <c:dLbl>
              <c:idx val="3"/>
              <c:layout>
                <c:manualLayout>
                  <c:x val="9.4951881014873167E-3"/>
                  <c:y val="5.9419655876348818E-5"/>
                </c:manualLayout>
              </c:layout>
              <c:tx>
                <c:rich>
                  <a:bodyPr/>
                  <a:lstStyle/>
                  <a:p>
                    <a:pPr>
                      <a:defRPr sz="1400" b="1">
                        <a:solidFill>
                          <a:sysClr val="windowText" lastClr="000000"/>
                        </a:solidFill>
                        <a:latin typeface="Arial" panose="020B0604020202020204" pitchFamily="34" charset="0"/>
                        <a:cs typeface="Arial" panose="020B0604020202020204" pitchFamily="34" charset="0"/>
                      </a:defRPr>
                    </a:pPr>
                    <a:r>
                      <a:rPr lang="en-US" sz="1400" dirty="0"/>
                      <a:t>2,4</a:t>
                    </a:r>
                    <a:endParaRPr lang="en-US" dirty="0"/>
                  </a:p>
                </c:rich>
              </c:tx>
              <c:spPr>
                <a:solidFill>
                  <a:sysClr val="window" lastClr="FFFFFF"/>
                </a:solidFill>
                <a:ln>
                  <a:noFill/>
                </a:ln>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4EF-4C76-A3EA-0B9DE7DC3FF4}"/>
                </c:ext>
              </c:extLst>
            </c:dLbl>
            <c:dLbl>
              <c:idx val="4"/>
              <c:layout/>
              <c:tx>
                <c:rich>
                  <a:bodyPr/>
                  <a:lstStyle/>
                  <a:p>
                    <a:r>
                      <a:rPr lang="en-US" sz="1400" dirty="0"/>
                      <a:t>8</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4EF-4C76-A3EA-0B9DE7DC3FF4}"/>
                </c:ext>
              </c:extLst>
            </c:dLbl>
            <c:dLbl>
              <c:idx val="5"/>
              <c:layout/>
              <c:tx>
                <c:rich>
                  <a:bodyPr/>
                  <a:lstStyle/>
                  <a:p>
                    <a:r>
                      <a:rPr lang="en-US" sz="1400" dirty="0"/>
                      <a:t>10,6</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4EF-4C76-A3EA-0B9DE7DC3FF4}"/>
                </c:ext>
              </c:extLst>
            </c:dLbl>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Val val="1"/>
            <c:showLeaderLines val="1"/>
            <c:extLst xmlns:c16r2="http://schemas.microsoft.com/office/drawing/2015/06/chart">
              <c:ext xmlns:c15="http://schemas.microsoft.com/office/drawing/2012/chart" uri="{CE6537A1-D6FC-4f65-9D91-7224C49458BB}"/>
            </c:extLst>
          </c:dLbls>
          <c:cat>
            <c:strRef>
              <c:f>Sheet1!$M$12:$M$17</c:f>
              <c:strCache>
                <c:ptCount val="6"/>
                <c:pt idx="0">
                  <c:v>EPO</c:v>
                </c:pt>
                <c:pt idx="1">
                  <c:v>JPO</c:v>
                </c:pt>
                <c:pt idx="2">
                  <c:v>KIPO</c:v>
                </c:pt>
                <c:pt idx="3">
                  <c:v>SIPO</c:v>
                </c:pt>
                <c:pt idx="4">
                  <c:v>USPTO</c:v>
                </c:pt>
                <c:pt idx="5">
                  <c:v>Others</c:v>
                </c:pt>
              </c:strCache>
            </c:strRef>
          </c:cat>
          <c:val>
            <c:numRef>
              <c:f>Sheet1!$N$12:$N$17</c:f>
              <c:numCache>
                <c:formatCode>0.0%</c:formatCode>
                <c:ptCount val="6"/>
                <c:pt idx="0">
                  <c:v>0.63300000000000012</c:v>
                </c:pt>
                <c:pt idx="1">
                  <c:v>0.14000000000000001</c:v>
                </c:pt>
                <c:pt idx="2">
                  <c:v>1.4999999999999998E-2</c:v>
                </c:pt>
                <c:pt idx="3">
                  <c:v>2.5999999999999999E-2</c:v>
                </c:pt>
                <c:pt idx="4">
                  <c:v>8.6000000000000021E-2</c:v>
                </c:pt>
                <c:pt idx="5">
                  <c:v>9.9000000000000019E-2</c:v>
                </c:pt>
              </c:numCache>
            </c:numRef>
          </c:val>
          <c:extLst xmlns:c16r2="http://schemas.microsoft.com/office/drawing/2015/06/chart">
            <c:ext xmlns:c16="http://schemas.microsoft.com/office/drawing/2014/chart" uri="{C3380CC4-5D6E-409C-BE32-E72D297353CC}">
              <c16:uniqueId val="{0000000B-A4EF-4C76-A3EA-0B9DE7DC3FF4}"/>
            </c:ext>
          </c:extLst>
        </c:ser>
        <c:dLbls/>
        <c:firstSliceAng val="0"/>
      </c:pieChart>
    </c:plotArea>
    <c:legend>
      <c:legendPos val="r"/>
      <c:layout>
        <c:manualLayout>
          <c:xMode val="edge"/>
          <c:yMode val="edge"/>
          <c:x val="0.69370413078854654"/>
          <c:y val="0.39463632736867771"/>
          <c:w val="0.19177700912731138"/>
          <c:h val="0.42070902434012136"/>
        </c:manualLayout>
      </c:layout>
      <c:txPr>
        <a:bodyPr/>
        <a:lstStyle/>
        <a:p>
          <a:pPr>
            <a:defRPr sz="1600">
              <a:latin typeface="Arial" panose="020B0604020202020204" pitchFamily="34" charset="0"/>
              <a:cs typeface="Arial" panose="020B0604020202020204" pitchFamily="34" charset="0"/>
            </a:defRPr>
          </a:pPr>
          <a:endParaRPr lang="en-US"/>
        </a:p>
      </c:txPr>
    </c:legend>
    <c:plotVisOnly val="1"/>
    <c:dispBlanksAs val="zero"/>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595167690373418"/>
          <c:y val="0.24768775691589823"/>
          <c:w val="0.50040340986442211"/>
          <c:h val="0.69422147539162327"/>
        </c:manualLayout>
      </c:layout>
      <c:pieChart>
        <c:varyColors val="1"/>
        <c:ser>
          <c:idx val="0"/>
          <c:order val="0"/>
          <c:spPr>
            <a:ln w="3175"/>
          </c:spPr>
          <c:dPt>
            <c:idx val="0"/>
            <c:spPr>
              <a:solidFill>
                <a:srgbClr val="0070C0"/>
              </a:solidFill>
              <a:ln w="3175"/>
            </c:spPr>
            <c:extLst xmlns:c16r2="http://schemas.microsoft.com/office/drawing/2015/06/chart">
              <c:ext xmlns:c16="http://schemas.microsoft.com/office/drawing/2014/chart" uri="{C3380CC4-5D6E-409C-BE32-E72D297353CC}">
                <c16:uniqueId val="{00000001-F6CF-439F-806F-B476BB8061F4}"/>
              </c:ext>
            </c:extLst>
          </c:dPt>
          <c:dPt>
            <c:idx val="1"/>
            <c:spPr>
              <a:solidFill>
                <a:srgbClr val="7030A0"/>
              </a:solidFill>
              <a:ln w="3175"/>
            </c:spPr>
            <c:extLst xmlns:c16r2="http://schemas.microsoft.com/office/drawing/2015/06/chart">
              <c:ext xmlns:c16="http://schemas.microsoft.com/office/drawing/2014/chart" uri="{C3380CC4-5D6E-409C-BE32-E72D297353CC}">
                <c16:uniqueId val="{00000003-F6CF-439F-806F-B476BB8061F4}"/>
              </c:ext>
            </c:extLst>
          </c:dPt>
          <c:dPt>
            <c:idx val="2"/>
            <c:spPr>
              <a:solidFill>
                <a:srgbClr val="FFC000"/>
              </a:solidFill>
              <a:ln w="3175"/>
            </c:spPr>
            <c:extLst xmlns:c16r2="http://schemas.microsoft.com/office/drawing/2015/06/chart">
              <c:ext xmlns:c16="http://schemas.microsoft.com/office/drawing/2014/chart" uri="{C3380CC4-5D6E-409C-BE32-E72D297353CC}">
                <c16:uniqueId val="{00000005-F6CF-439F-806F-B476BB8061F4}"/>
              </c:ext>
            </c:extLst>
          </c:dPt>
          <c:dPt>
            <c:idx val="3"/>
            <c:spPr>
              <a:solidFill>
                <a:srgbClr val="C00000"/>
              </a:solidFill>
              <a:ln w="38100">
                <a:solidFill>
                  <a:schemeClr val="accent3">
                    <a:lumMod val="50000"/>
                  </a:schemeClr>
                </a:solidFill>
              </a:ln>
            </c:spPr>
            <c:extLst xmlns:c16r2="http://schemas.microsoft.com/office/drawing/2015/06/chart">
              <c:ext xmlns:c16="http://schemas.microsoft.com/office/drawing/2014/chart" uri="{C3380CC4-5D6E-409C-BE32-E72D297353CC}">
                <c16:uniqueId val="{00000007-F6CF-439F-806F-B476BB8061F4}"/>
              </c:ext>
            </c:extLst>
          </c:dPt>
          <c:dPt>
            <c:idx val="4"/>
            <c:spPr>
              <a:solidFill>
                <a:srgbClr val="5DD5FF"/>
              </a:solidFill>
              <a:ln w="3175">
                <a:solidFill>
                  <a:schemeClr val="tx1"/>
                </a:solidFill>
              </a:ln>
            </c:spPr>
            <c:extLst xmlns:c16r2="http://schemas.microsoft.com/office/drawing/2015/06/chart">
              <c:ext xmlns:c16="http://schemas.microsoft.com/office/drawing/2014/chart" uri="{C3380CC4-5D6E-409C-BE32-E72D297353CC}">
                <c16:uniqueId val="{00000009-F6CF-439F-806F-B476BB8061F4}"/>
              </c:ext>
            </c:extLst>
          </c:dPt>
          <c:dPt>
            <c:idx val="5"/>
            <c:spPr>
              <a:solidFill>
                <a:schemeClr val="accent6"/>
              </a:solidFill>
              <a:ln w="3175"/>
            </c:spPr>
            <c:extLst xmlns:c16r2="http://schemas.microsoft.com/office/drawing/2015/06/chart">
              <c:ext xmlns:c16="http://schemas.microsoft.com/office/drawing/2014/chart" uri="{C3380CC4-5D6E-409C-BE32-E72D297353CC}">
                <c16:uniqueId val="{0000000B-F6CF-439F-806F-B476BB8061F4}"/>
              </c:ext>
            </c:extLst>
          </c:dPt>
          <c:dLbls>
            <c:dLbl>
              <c:idx val="0"/>
              <c:layout/>
              <c:tx>
                <c:rich>
                  <a:bodyPr/>
                  <a:lstStyle/>
                  <a:p>
                    <a:pPr>
                      <a:defRPr sz="1400">
                        <a:solidFill>
                          <a:schemeClr val="bg1"/>
                        </a:solidFill>
                      </a:defRPr>
                    </a:pPr>
                    <a:r>
                      <a:rPr lang="en-US" dirty="0"/>
                      <a:t>42,2</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6CF-439F-806F-B476BB8061F4}"/>
                </c:ext>
              </c:extLst>
            </c:dLbl>
            <c:dLbl>
              <c:idx val="1"/>
              <c:layout/>
              <c:tx>
                <c:rich>
                  <a:bodyPr/>
                  <a:lstStyle/>
                  <a:p>
                    <a:pPr>
                      <a:defRPr sz="1400">
                        <a:solidFill>
                          <a:schemeClr val="bg1"/>
                        </a:solidFill>
                      </a:defRPr>
                    </a:pPr>
                    <a:r>
                      <a:rPr lang="en-US" dirty="0"/>
                      <a:t>7,5</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6CF-439F-806F-B476BB8061F4}"/>
                </c:ext>
              </c:extLst>
            </c:dLbl>
            <c:dLbl>
              <c:idx val="2"/>
              <c:layout/>
              <c:tx>
                <c:rich>
                  <a:bodyPr/>
                  <a:lstStyle/>
                  <a:p>
                    <a:r>
                      <a:rPr lang="en-US"/>
                      <a:t>0,1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6CF-439F-806F-B476BB8061F4}"/>
                </c:ext>
              </c:extLst>
            </c:dLbl>
            <c:dLbl>
              <c:idx val="3"/>
              <c:layout>
                <c:manualLayout>
                  <c:x val="0.11783333333333333"/>
                  <c:y val="-0.13481445027704872"/>
                </c:manualLayout>
              </c:layout>
              <c:tx>
                <c:rich>
                  <a:bodyPr/>
                  <a:lstStyle/>
                  <a:p>
                    <a:pPr>
                      <a:defRPr sz="1400">
                        <a:solidFill>
                          <a:schemeClr val="bg1"/>
                        </a:solidFill>
                      </a:defRPr>
                    </a:pPr>
                    <a:r>
                      <a:rPr lang="en-US" dirty="0"/>
                      <a:t>34</a:t>
                    </a:r>
                  </a:p>
                </c:rich>
              </c:tx>
              <c:spPr>
                <a:noFill/>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6CF-439F-806F-B476BB8061F4}"/>
                </c:ext>
              </c:extLst>
            </c:dLbl>
            <c:dLbl>
              <c:idx val="4"/>
              <c:layout/>
              <c:tx>
                <c:rich>
                  <a:bodyPr/>
                  <a:lstStyle/>
                  <a:p>
                    <a:r>
                      <a:rPr lang="en-US" dirty="0">
                        <a:solidFill>
                          <a:schemeClr val="bg1"/>
                        </a:solidFill>
                      </a:rPr>
                      <a:t>15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6CF-439F-806F-B476BB8061F4}"/>
                </c:ext>
              </c:extLst>
            </c:dLbl>
            <c:dLbl>
              <c:idx val="5"/>
              <c:layout/>
              <c:tx>
                <c:rich>
                  <a:bodyPr/>
                  <a:lstStyle/>
                  <a:p>
                    <a:r>
                      <a:rPr lang="en-US" dirty="0"/>
                      <a:t>1,1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6CF-439F-806F-B476BB8061F4}"/>
                </c:ext>
              </c:extLst>
            </c:dLbl>
            <c:spPr>
              <a:noFill/>
              <a:ln>
                <a:noFill/>
              </a:ln>
              <a:effectLst/>
            </c:spPr>
            <c:txPr>
              <a:bodyPr/>
              <a:lstStyle/>
              <a:p>
                <a:pPr>
                  <a:defRPr sz="1400">
                    <a:solidFill>
                      <a:schemeClr val="tx1">
                        <a:lumMod val="50000"/>
                      </a:schemeClr>
                    </a:solidFill>
                  </a:defRPr>
                </a:pPr>
                <a:endParaRPr lang="en-US"/>
              </a:p>
            </c:txPr>
            <c:showVal val="1"/>
            <c:showLeaderLines val="1"/>
            <c:extLst xmlns:c16r2="http://schemas.microsoft.com/office/drawing/2015/06/chart">
              <c:ext xmlns:c15="http://schemas.microsoft.com/office/drawing/2012/chart" uri="{CE6537A1-D6FC-4f65-9D91-7224C49458BB}"/>
            </c:extLst>
          </c:dLbls>
          <c:cat>
            <c:strRef>
              <c:f>Sheet1!$E$85:$E$90</c:f>
              <c:strCache>
                <c:ptCount val="6"/>
                <c:pt idx="0">
                  <c:v>RO/EP</c:v>
                </c:pt>
                <c:pt idx="1">
                  <c:v>RO/IB</c:v>
                </c:pt>
                <c:pt idx="2">
                  <c:v>RO/JP</c:v>
                </c:pt>
                <c:pt idx="3">
                  <c:v>RO/US</c:v>
                </c:pt>
                <c:pt idx="4">
                  <c:v>Eur. ROs</c:v>
                </c:pt>
                <c:pt idx="5">
                  <c:v>Others</c:v>
                </c:pt>
              </c:strCache>
            </c:strRef>
          </c:cat>
          <c:val>
            <c:numRef>
              <c:f>Sheet1!$F$85:$F$90</c:f>
              <c:numCache>
                <c:formatCode>0%</c:formatCode>
                <c:ptCount val="6"/>
                <c:pt idx="0" formatCode="0.00%">
                  <c:v>0.3590000000000001</c:v>
                </c:pt>
                <c:pt idx="1">
                  <c:v>7.0000000000000021E-2</c:v>
                </c:pt>
                <c:pt idx="2" formatCode="0.00%">
                  <c:v>1.0000000000000002E-3</c:v>
                </c:pt>
                <c:pt idx="3">
                  <c:v>0.42000000000000004</c:v>
                </c:pt>
                <c:pt idx="4" formatCode="0.00%">
                  <c:v>0.13500000000000001</c:v>
                </c:pt>
                <c:pt idx="5" formatCode="0.00%">
                  <c:v>1.4E-2</c:v>
                </c:pt>
              </c:numCache>
            </c:numRef>
          </c:val>
          <c:extLst xmlns:c16r2="http://schemas.microsoft.com/office/drawing/2015/06/chart">
            <c:ext xmlns:c16="http://schemas.microsoft.com/office/drawing/2014/chart" uri="{C3380CC4-5D6E-409C-BE32-E72D297353CC}">
              <c16:uniqueId val="{0000000C-F6CF-439F-806F-B476BB8061F4}"/>
            </c:ext>
          </c:extLst>
        </c:ser>
        <c:dLbls/>
        <c:firstSliceAng val="0"/>
      </c:pieChart>
    </c:plotArea>
    <c:legend>
      <c:legendPos val="r"/>
      <c:layout/>
    </c:legend>
    <c:plotVisOnly val="1"/>
    <c:dispBlanksAs val="zero"/>
  </c:chart>
  <c:spPr>
    <a:ln>
      <a:no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0.46407</cdr:x>
      <cdr:y>0.18087</cdr:y>
    </cdr:from>
    <cdr:to>
      <cdr:x>0.95697</cdr:x>
      <cdr:y>0.33189</cdr:y>
    </cdr:to>
    <cdr:cxnSp macro="">
      <cdr:nvCxnSpPr>
        <cdr:cNvPr id="2" name="Straight Connector 1">
          <a:extLst xmlns:a="http://schemas.openxmlformats.org/drawingml/2006/main">
            <a:ext uri="{FF2B5EF4-FFF2-40B4-BE49-F238E27FC236}">
              <a16:creationId xmlns:a16="http://schemas.microsoft.com/office/drawing/2014/main" xmlns="" id="{B80E90F9-B68D-40E5-9B4E-F7BB80A3B4F9}"/>
            </a:ext>
          </a:extLst>
        </cdr:cNvPr>
        <cdr:cNvCxnSpPr/>
      </cdr:nvCxnSpPr>
      <cdr:spPr>
        <a:xfrm xmlns:a="http://schemas.openxmlformats.org/drawingml/2006/main">
          <a:off x="3144174" y="690438"/>
          <a:ext cx="3339548" cy="576470"/>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0.60783</cdr:x>
      <cdr:y>0.8331</cdr:y>
    </cdr:from>
    <cdr:to>
      <cdr:x>1</cdr:x>
      <cdr:y>0.86372</cdr:y>
    </cdr:to>
    <cdr:cxnSp macro="">
      <cdr:nvCxnSpPr>
        <cdr:cNvPr id="4" name="Straight Connector 3">
          <a:extLst xmlns:a="http://schemas.openxmlformats.org/drawingml/2006/main">
            <a:ext uri="{FF2B5EF4-FFF2-40B4-BE49-F238E27FC236}">
              <a16:creationId xmlns:a16="http://schemas.microsoft.com/office/drawing/2014/main" xmlns="" id="{76FF2F66-3FF3-4669-B4FB-E2EF6B8833BC}"/>
            </a:ext>
          </a:extLst>
        </cdr:cNvPr>
        <cdr:cNvCxnSpPr/>
      </cdr:nvCxnSpPr>
      <cdr:spPr>
        <a:xfrm xmlns:a="http://schemas.openxmlformats.org/drawingml/2006/main" flipV="1">
          <a:off x="4118209" y="3180187"/>
          <a:ext cx="2657060" cy="116892"/>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0.35864</cdr:y>
    </cdr:from>
    <cdr:to>
      <cdr:x>0.21256</cdr:x>
      <cdr:y>0.76983</cdr:y>
    </cdr:to>
    <cdr:sp macro="" textlink="">
      <cdr:nvSpPr>
        <cdr:cNvPr id="5" name="TextBox 10"/>
        <cdr:cNvSpPr txBox="1"/>
      </cdr:nvSpPr>
      <cdr:spPr>
        <a:xfrm xmlns:a="http://schemas.openxmlformats.org/drawingml/2006/main">
          <a:off x="0" y="1369018"/>
          <a:ext cx="1440159"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a:lstStyle>
        <a:p xmlns:a="http://schemas.openxmlformats.org/drawingml/2006/main">
          <a:r>
            <a:rPr lang="en-GB" sz="1600" dirty="0" smtClean="0"/>
            <a:t>nearly</a:t>
          </a:r>
          <a:r>
            <a:rPr lang="en-GB" sz="1600" b="1" dirty="0" smtClean="0"/>
            <a:t> 22.000</a:t>
          </a:r>
          <a:r>
            <a:rPr lang="en-GB" sz="1600" dirty="0" smtClean="0"/>
            <a:t> </a:t>
          </a:r>
        </a:p>
        <a:p xmlns:a="http://schemas.openxmlformats.org/drawingml/2006/main">
          <a:r>
            <a:rPr lang="en-GB" sz="1600" dirty="0" smtClean="0"/>
            <a:t>US-based applications selected the EPO as ISA</a:t>
          </a:r>
        </a:p>
        <a:p xmlns:a="http://schemas.openxmlformats.org/drawingml/2006/main">
          <a:r>
            <a:rPr lang="en-GB" sz="1600" dirty="0" smtClean="0"/>
            <a:t>in 2017</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0.05128</cdr:y>
    </cdr:from>
    <cdr:to>
      <cdr:x>0.78825</cdr:x>
      <cdr:y>0.20017</cdr:y>
    </cdr:to>
    <cdr:sp macro="" textlink="">
      <cdr:nvSpPr>
        <cdr:cNvPr id="2" name="Rectangle 1"/>
        <cdr:cNvSpPr/>
      </cdr:nvSpPr>
      <cdr:spPr>
        <a:xfrm xmlns:a="http://schemas.openxmlformats.org/drawingml/2006/main">
          <a:off x="0" y="174295"/>
          <a:ext cx="4388550" cy="50607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GB" sz="1800" dirty="0">
              <a:solidFill>
                <a:schemeClr val="tx1">
                  <a:lumMod val="50000"/>
                </a:schemeClr>
              </a:solidFill>
            </a:rPr>
            <a:t>IPERs established in 2017 (%)</a:t>
          </a:r>
          <a:endParaRPr lang="it-IT" sz="1800" dirty="0">
            <a:solidFill>
              <a:schemeClr val="tx1">
                <a:lumMod val="50000"/>
              </a:schemeClr>
            </a:solidFill>
          </a:endParaRPr>
        </a:p>
      </cdr:txBody>
    </cdr:sp>
  </cdr:relSizeAnchor>
  <cdr:relSizeAnchor xmlns:cdr="http://schemas.openxmlformats.org/drawingml/2006/chartDrawing">
    <cdr:from>
      <cdr:x>0.4472</cdr:x>
      <cdr:y>0.22895</cdr:y>
    </cdr:from>
    <cdr:to>
      <cdr:x>1</cdr:x>
      <cdr:y>0.36423</cdr:y>
    </cdr:to>
    <cdr:cxnSp macro="">
      <cdr:nvCxnSpPr>
        <cdr:cNvPr id="3" name="Straight Connector 2">
          <a:extLst xmlns:a="http://schemas.openxmlformats.org/drawingml/2006/main">
            <a:ext uri="{FF2B5EF4-FFF2-40B4-BE49-F238E27FC236}">
              <a16:creationId xmlns:a16="http://schemas.microsoft.com/office/drawing/2014/main" xmlns="" id="{ED819B5E-3CE3-40B4-A7EE-1725902A1513}"/>
            </a:ext>
          </a:extLst>
        </cdr:cNvPr>
        <cdr:cNvCxnSpPr/>
      </cdr:nvCxnSpPr>
      <cdr:spPr>
        <a:xfrm xmlns:a="http://schemas.openxmlformats.org/drawingml/2006/main">
          <a:off x="2643133" y="855707"/>
          <a:ext cx="3267272" cy="505609"/>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0.48423</cdr:x>
      <cdr:y>0.86595</cdr:y>
    </cdr:from>
    <cdr:to>
      <cdr:x>1</cdr:x>
      <cdr:y>0.92046</cdr:y>
    </cdr:to>
    <cdr:cxnSp macro="">
      <cdr:nvCxnSpPr>
        <cdr:cNvPr id="4" name="Straight Connector 3">
          <a:extLst xmlns:a="http://schemas.openxmlformats.org/drawingml/2006/main">
            <a:ext uri="{FF2B5EF4-FFF2-40B4-BE49-F238E27FC236}">
              <a16:creationId xmlns:a16="http://schemas.microsoft.com/office/drawing/2014/main" xmlns="" id="{F8FC4A3B-CEA8-4C0C-BB17-C3A963AF8796}"/>
            </a:ext>
          </a:extLst>
        </cdr:cNvPr>
        <cdr:cNvCxnSpPr/>
      </cdr:nvCxnSpPr>
      <cdr:spPr>
        <a:xfrm xmlns:a="http://schemas.openxmlformats.org/drawingml/2006/main" flipV="1">
          <a:off x="2861995" y="3236499"/>
          <a:ext cx="3048410" cy="203749"/>
        </a:xfrm>
        <a:prstGeom xmlns:a="http://schemas.openxmlformats.org/drawingml/2006/main" prst="line">
          <a:avLst/>
        </a:prstGeom>
        <a:ln xmlns:a="http://schemas.openxmlformats.org/drawingml/2006/main">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0.04237</cdr:y>
    </cdr:from>
    <cdr:to>
      <cdr:x>0.9566</cdr:x>
      <cdr:y>0.17006</cdr:y>
    </cdr:to>
    <cdr:sp macro="" textlink="">
      <cdr:nvSpPr>
        <cdr:cNvPr id="2" name="Rectangle 1"/>
        <cdr:cNvSpPr/>
      </cdr:nvSpPr>
      <cdr:spPr>
        <a:xfrm xmlns:a="http://schemas.openxmlformats.org/drawingml/2006/main">
          <a:off x="0" y="128397"/>
          <a:ext cx="3822498" cy="38700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GB" sz="1400" dirty="0">
              <a:solidFill>
                <a:schemeClr val="tx1">
                  <a:lumMod val="50000"/>
                </a:schemeClr>
              </a:solidFill>
            </a:rPr>
            <a:t>Origin of Demands received by IPEA/EP (%)</a:t>
          </a:r>
          <a:endParaRPr lang="it-IT" sz="1400" dirty="0">
            <a:solidFill>
              <a:schemeClr val="tx1">
                <a:lumMod val="50000"/>
              </a:schemeClr>
            </a:solidFill>
          </a:endParaRPr>
        </a:p>
      </cdr:txBody>
    </cdr:sp>
  </cdr:relSizeAnchor>
  <cdr:relSizeAnchor xmlns:cdr="http://schemas.openxmlformats.org/drawingml/2006/chartDrawing">
    <cdr:from>
      <cdr:x>0.1243</cdr:x>
      <cdr:y>0.77629</cdr:y>
    </cdr:from>
    <cdr:to>
      <cdr:x>0.2531</cdr:x>
      <cdr:y>0.83902</cdr:y>
    </cdr:to>
    <cdr:sp macro="" textlink="">
      <cdr:nvSpPr>
        <cdr:cNvPr id="3" name="Right Arrow 2"/>
        <cdr:cNvSpPr/>
      </cdr:nvSpPr>
      <cdr:spPr>
        <a:xfrm xmlns:a="http://schemas.openxmlformats.org/drawingml/2006/main">
          <a:off x="486469" y="2998450"/>
          <a:ext cx="504056" cy="242316"/>
        </a:xfrm>
        <a:prstGeom xmlns:a="http://schemas.openxmlformats.org/drawingml/2006/main" prst="rightArrow">
          <a:avLst>
            <a:gd name="adj1" fmla="val 50000"/>
            <a:gd name="adj2" fmla="val 46443"/>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124" rtl="0" eaLnBrk="1" latinLnBrk="0" hangingPunct="1">
            <a:defRPr sz="1800" kern="1200">
              <a:solidFill>
                <a:schemeClr val="lt1"/>
              </a:solidFill>
              <a:latin typeface="+mn-lt"/>
              <a:ea typeface="+mn-ea"/>
              <a:cs typeface="+mn-cs"/>
            </a:defRPr>
          </a:lvl1pPr>
          <a:lvl2pPr marL="457065" algn="l" defTabSz="914124" rtl="0" eaLnBrk="1" latinLnBrk="0" hangingPunct="1">
            <a:defRPr sz="1800" kern="1200">
              <a:solidFill>
                <a:schemeClr val="lt1"/>
              </a:solidFill>
              <a:latin typeface="+mn-lt"/>
              <a:ea typeface="+mn-ea"/>
              <a:cs typeface="+mn-cs"/>
            </a:defRPr>
          </a:lvl2pPr>
          <a:lvl3pPr marL="914124" algn="l" defTabSz="914124" rtl="0" eaLnBrk="1" latinLnBrk="0" hangingPunct="1">
            <a:defRPr sz="1800" kern="1200">
              <a:solidFill>
                <a:schemeClr val="lt1"/>
              </a:solidFill>
              <a:latin typeface="+mn-lt"/>
              <a:ea typeface="+mn-ea"/>
              <a:cs typeface="+mn-cs"/>
            </a:defRPr>
          </a:lvl3pPr>
          <a:lvl4pPr marL="1371189" algn="l" defTabSz="914124" rtl="0" eaLnBrk="1" latinLnBrk="0" hangingPunct="1">
            <a:defRPr sz="1800" kern="1200">
              <a:solidFill>
                <a:schemeClr val="lt1"/>
              </a:solidFill>
              <a:latin typeface="+mn-lt"/>
              <a:ea typeface="+mn-ea"/>
              <a:cs typeface="+mn-cs"/>
            </a:defRPr>
          </a:lvl4pPr>
          <a:lvl5pPr marL="1828251" algn="l" defTabSz="914124" rtl="0" eaLnBrk="1" latinLnBrk="0" hangingPunct="1">
            <a:defRPr sz="1800" kern="1200">
              <a:solidFill>
                <a:schemeClr val="lt1"/>
              </a:solidFill>
              <a:latin typeface="+mn-lt"/>
              <a:ea typeface="+mn-ea"/>
              <a:cs typeface="+mn-cs"/>
            </a:defRPr>
          </a:lvl5pPr>
          <a:lvl6pPr marL="2285316" algn="l" defTabSz="914124" rtl="0" eaLnBrk="1" latinLnBrk="0" hangingPunct="1">
            <a:defRPr sz="1800" kern="1200">
              <a:solidFill>
                <a:schemeClr val="lt1"/>
              </a:solidFill>
              <a:latin typeface="+mn-lt"/>
              <a:ea typeface="+mn-ea"/>
              <a:cs typeface="+mn-cs"/>
            </a:defRPr>
          </a:lvl6pPr>
          <a:lvl7pPr marL="2742375" algn="l" defTabSz="914124" rtl="0" eaLnBrk="1" latinLnBrk="0" hangingPunct="1">
            <a:defRPr sz="1800" kern="1200">
              <a:solidFill>
                <a:schemeClr val="lt1"/>
              </a:solidFill>
              <a:latin typeface="+mn-lt"/>
              <a:ea typeface="+mn-ea"/>
              <a:cs typeface="+mn-cs"/>
            </a:defRPr>
          </a:lvl7pPr>
          <a:lvl8pPr marL="3199440" algn="l" defTabSz="914124" rtl="0" eaLnBrk="1" latinLnBrk="0" hangingPunct="1">
            <a:defRPr sz="1800" kern="1200">
              <a:solidFill>
                <a:schemeClr val="lt1"/>
              </a:solidFill>
              <a:latin typeface="+mn-lt"/>
              <a:ea typeface="+mn-ea"/>
              <a:cs typeface="+mn-cs"/>
            </a:defRPr>
          </a:lvl8pPr>
          <a:lvl9pPr marL="3656503" algn="l" defTabSz="914124"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773275" y="9550112"/>
            <a:ext cx="3076363" cy="511731"/>
          </a:xfrm>
          <a:prstGeom prst="rect">
            <a:avLst/>
          </a:prstGeom>
        </p:spPr>
        <p:txBody>
          <a:bodyPr vert="horz" lIns="99048" tIns="49524" rIns="99048" bIns="49524" rtlCol="0" anchor="b"/>
          <a:lstStyle>
            <a:lvl1pPr algn="r">
              <a:defRPr sz="1300"/>
            </a:lvl1pPr>
          </a:lstStyle>
          <a:p>
            <a:fld id="{1DF76FD3-7DC6-4C5E-AAD2-A59012546212}" type="slidenum">
              <a:rPr lang="en-GB" smtClean="0"/>
              <a:pPr/>
              <a:t>‹#›</a:t>
            </a:fld>
            <a:endParaRPr lang="en-GB"/>
          </a:p>
        </p:txBody>
      </p:sp>
    </p:spTree>
    <p:extLst>
      <p:ext uri="{BB962C8B-B14F-4D97-AF65-F5344CB8AC3E}">
        <p14:creationId xmlns:p14="http://schemas.microsoft.com/office/powerpoint/2010/main" xmlns="" val="2842064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274A8EB-312A-4F8D-B668-91702D7491A8}" type="datetimeFigureOut">
              <a:rPr lang="en-GB" smtClean="0"/>
              <a:pPr/>
              <a:t>25/10/2018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902B9F5-DE05-43B9-B2BF-117E1C9451EE}" type="slidenum">
              <a:rPr lang="en-GB" smtClean="0"/>
              <a:pPr/>
              <a:t>‹#›</a:t>
            </a:fld>
            <a:endParaRPr lang="en-GB"/>
          </a:p>
        </p:txBody>
      </p:sp>
    </p:spTree>
    <p:extLst>
      <p:ext uri="{BB962C8B-B14F-4D97-AF65-F5344CB8AC3E}">
        <p14:creationId xmlns:p14="http://schemas.microsoft.com/office/powerpoint/2010/main" xmlns="" val="2996433443"/>
      </p:ext>
    </p:extLst>
  </p:cSld>
  <p:clrMap bg1="lt1" tx1="dk1" bg2="lt2" tx2="dk2" accent1="accent1" accent2="accent2" accent3="accent3" accent4="accent4" accent5="accent5" accent6="accent6" hlink="hlink" folHlink="folHlink"/>
  <p:notesStyle>
    <a:lvl1pPr marL="0" algn="l" defTabSz="914124" rtl="0" eaLnBrk="1" latinLnBrk="0" hangingPunct="1">
      <a:defRPr sz="1200" kern="1200">
        <a:solidFill>
          <a:schemeClr val="tx1"/>
        </a:solidFill>
        <a:latin typeface="+mn-lt"/>
        <a:ea typeface="+mn-ea"/>
        <a:cs typeface="+mn-cs"/>
      </a:defRPr>
    </a:lvl1pPr>
    <a:lvl2pPr marL="457065" algn="l" defTabSz="914124" rtl="0" eaLnBrk="1" latinLnBrk="0" hangingPunct="1">
      <a:defRPr sz="1200" kern="1200">
        <a:solidFill>
          <a:schemeClr val="tx1"/>
        </a:solidFill>
        <a:latin typeface="+mn-lt"/>
        <a:ea typeface="+mn-ea"/>
        <a:cs typeface="+mn-cs"/>
      </a:defRPr>
    </a:lvl2pPr>
    <a:lvl3pPr marL="914124" algn="l" defTabSz="914124" rtl="0" eaLnBrk="1" latinLnBrk="0" hangingPunct="1">
      <a:defRPr sz="1200" kern="1200">
        <a:solidFill>
          <a:schemeClr val="tx1"/>
        </a:solidFill>
        <a:latin typeface="+mn-lt"/>
        <a:ea typeface="+mn-ea"/>
        <a:cs typeface="+mn-cs"/>
      </a:defRPr>
    </a:lvl3pPr>
    <a:lvl4pPr marL="1371189" algn="l" defTabSz="914124" rtl="0" eaLnBrk="1" latinLnBrk="0" hangingPunct="1">
      <a:defRPr sz="1200" kern="1200">
        <a:solidFill>
          <a:schemeClr val="tx1"/>
        </a:solidFill>
        <a:latin typeface="+mn-lt"/>
        <a:ea typeface="+mn-ea"/>
        <a:cs typeface="+mn-cs"/>
      </a:defRPr>
    </a:lvl4pPr>
    <a:lvl5pPr marL="1828251" algn="l" defTabSz="914124" rtl="0" eaLnBrk="1" latinLnBrk="0" hangingPunct="1">
      <a:defRPr sz="1200" kern="1200">
        <a:solidFill>
          <a:schemeClr val="tx1"/>
        </a:solidFill>
        <a:latin typeface="+mn-lt"/>
        <a:ea typeface="+mn-ea"/>
        <a:cs typeface="+mn-cs"/>
      </a:defRPr>
    </a:lvl5pPr>
    <a:lvl6pPr marL="2285316" algn="l" defTabSz="914124" rtl="0" eaLnBrk="1" latinLnBrk="0" hangingPunct="1">
      <a:defRPr sz="1200" kern="1200">
        <a:solidFill>
          <a:schemeClr val="tx1"/>
        </a:solidFill>
        <a:latin typeface="+mn-lt"/>
        <a:ea typeface="+mn-ea"/>
        <a:cs typeface="+mn-cs"/>
      </a:defRPr>
    </a:lvl6pPr>
    <a:lvl7pPr marL="2742375" algn="l" defTabSz="914124" rtl="0" eaLnBrk="1" latinLnBrk="0" hangingPunct="1">
      <a:defRPr sz="1200" kern="1200">
        <a:solidFill>
          <a:schemeClr val="tx1"/>
        </a:solidFill>
        <a:latin typeface="+mn-lt"/>
        <a:ea typeface="+mn-ea"/>
        <a:cs typeface="+mn-cs"/>
      </a:defRPr>
    </a:lvl7pPr>
    <a:lvl8pPr marL="3199440" algn="l" defTabSz="914124" rtl="0" eaLnBrk="1" latinLnBrk="0" hangingPunct="1">
      <a:defRPr sz="1200" kern="1200">
        <a:solidFill>
          <a:schemeClr val="tx1"/>
        </a:solidFill>
        <a:latin typeface="+mn-lt"/>
        <a:ea typeface="+mn-ea"/>
        <a:cs typeface="+mn-cs"/>
      </a:defRPr>
    </a:lvl8pPr>
    <a:lvl9pPr marL="3656503" algn="l" defTabSz="9141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a:t>
            </a:fld>
            <a:endParaRPr lang="en-GB" dirty="0"/>
          </a:p>
        </p:txBody>
      </p:sp>
    </p:spTree>
    <p:extLst>
      <p:ext uri="{BB962C8B-B14F-4D97-AF65-F5344CB8AC3E}">
        <p14:creationId xmlns:p14="http://schemas.microsoft.com/office/powerpoint/2010/main" xmlns="" val="193359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baseline="0" dirty="0"/>
          </a:p>
          <a:p>
            <a:pPr marL="177681" indent="-177681">
              <a:buFont typeface="Arial" panose="020B0604020202020204" pitchFamily="34" charset="0"/>
              <a:buChar char="•"/>
            </a:pPr>
            <a:endParaRPr lang="en-GB" baseline="0" dirty="0"/>
          </a:p>
          <a:p>
            <a:pPr marL="177681" indent="-177681" defTabSz="947634">
              <a:buFont typeface="Arial" panose="020B0604020202020204" pitchFamily="34" charset="0"/>
              <a:buChar char="•"/>
              <a:defRPr/>
            </a:pPr>
            <a:endParaRPr lang="en-GB" u="sng" dirty="0"/>
          </a:p>
          <a:p>
            <a:pPr defTabSz="947634">
              <a:defRPr/>
            </a:pPr>
            <a:endParaRPr lang="en-GB" u="sng" dirty="0"/>
          </a:p>
        </p:txBody>
      </p:sp>
      <p:sp>
        <p:nvSpPr>
          <p:cNvPr id="4" name="Slide Number Placeholder 3"/>
          <p:cNvSpPr>
            <a:spLocks noGrp="1"/>
          </p:cNvSpPr>
          <p:nvPr>
            <p:ph type="sldNum" sz="quarter" idx="10"/>
          </p:nvPr>
        </p:nvSpPr>
        <p:spPr/>
        <p:txBody>
          <a:bodyPr/>
          <a:lstStyle/>
          <a:p>
            <a:fld id="{CEC252E1-031A-46BA-9E17-6B6806383F3E}"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xmlns="" val="169095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en-GB" dirty="0"/>
              <a:t>Under the pilot programme a PPH acceleration request can be made at one of the partner offices based</a:t>
            </a:r>
            <a:r>
              <a:rPr lang="en-GB" baseline="0" dirty="0"/>
              <a:t> on</a:t>
            </a:r>
            <a:r>
              <a:rPr lang="en-GB" dirty="0"/>
              <a:t>:</a:t>
            </a:r>
            <a:r>
              <a:rPr lang="en-GB" baseline="0" dirty="0"/>
              <a:t> </a:t>
            </a:r>
            <a:endParaRPr lang="en-GB" dirty="0"/>
          </a:p>
          <a:p>
            <a:pPr marL="178754" indent="-178754">
              <a:buFont typeface="Arial" panose="020B0604020202020204" pitchFamily="34" charset="0"/>
              <a:buChar char="•"/>
            </a:pPr>
            <a:r>
              <a:rPr lang="en-GB" dirty="0"/>
              <a:t>the latest PCT work product (WO-ISA or IPER) established by the EPO, or</a:t>
            </a:r>
          </a:p>
          <a:p>
            <a:pPr marL="178754" indent="-178754">
              <a:buFont typeface="Arial" panose="020B0604020202020204" pitchFamily="34" charset="0"/>
              <a:buChar char="•"/>
            </a:pPr>
            <a:r>
              <a:rPr lang="en-GB" dirty="0"/>
              <a:t>an application that has entered the regional phase before the EPO,</a:t>
            </a:r>
          </a:p>
          <a:p>
            <a:r>
              <a:rPr lang="en-GB" dirty="0"/>
              <a:t>provided the EPO has determined one or more claims to be patentable/allowable.</a:t>
            </a:r>
          </a:p>
          <a:p>
            <a:endParaRPr lang="en-GB" dirty="0"/>
          </a:p>
          <a:p>
            <a:r>
              <a:rPr lang="en-GB" sz="1300" dirty="0"/>
              <a:t>As a matter of principle the basis for a PPH request can be any work product that indicates patentable/allowable claims. In theory this could include also:</a:t>
            </a:r>
          </a:p>
          <a:p>
            <a:pPr marL="178754" indent="-178754">
              <a:buFont typeface="Arial" panose="020B0604020202020204" pitchFamily="34" charset="0"/>
              <a:buChar char="•"/>
            </a:pPr>
            <a:r>
              <a:rPr lang="en-GB" sz="1300" dirty="0"/>
              <a:t>positive Supplementary International Search Report</a:t>
            </a:r>
          </a:p>
          <a:p>
            <a:pPr marL="178754" indent="-178754">
              <a:buFont typeface="Arial" panose="020B0604020202020204" pitchFamily="34" charset="0"/>
              <a:buChar char="•"/>
            </a:pPr>
            <a:r>
              <a:rPr lang="en-GB" sz="1300" dirty="0"/>
              <a:t>positive Supplementary European Search Report</a:t>
            </a:r>
          </a:p>
          <a:p>
            <a:pPr marL="178754" indent="-178754">
              <a:buFont typeface="Arial" panose="020B0604020202020204" pitchFamily="34" charset="0"/>
              <a:buChar char="•"/>
            </a:pPr>
            <a:r>
              <a:rPr lang="en-GB" sz="1300" dirty="0"/>
              <a:t>the decision to grant a European patent.</a:t>
            </a:r>
          </a:p>
          <a:p>
            <a:endParaRPr lang="en-GB" sz="1300" dirty="0"/>
          </a:p>
          <a:p>
            <a:r>
              <a:rPr lang="en-GB" sz="1300" dirty="0"/>
              <a:t>Currently, however, our operational PPH arrangements make reference to positive </a:t>
            </a:r>
            <a:r>
              <a:rPr lang="en-GB" sz="1300" b="1" dirty="0"/>
              <a:t>ESOP</a:t>
            </a:r>
            <a:r>
              <a:rPr lang="en-GB" sz="1300" dirty="0"/>
              <a:t>, </a:t>
            </a:r>
            <a:r>
              <a:rPr lang="en-GB" sz="1300" b="1" dirty="0"/>
              <a:t>WO-ISA</a:t>
            </a:r>
            <a:r>
              <a:rPr lang="en-GB" sz="1300" dirty="0"/>
              <a:t>, or </a:t>
            </a:r>
            <a:r>
              <a:rPr lang="en-GB" sz="1300" b="1" dirty="0"/>
              <a:t>IPER</a:t>
            </a:r>
            <a:r>
              <a:rPr lang="en-GB" sz="1300" dirty="0"/>
              <a:t> only. </a:t>
            </a:r>
          </a:p>
          <a:p>
            <a:endParaRPr lang="en-GB" sz="1300" dirty="0"/>
          </a:p>
          <a:p>
            <a:r>
              <a:rPr lang="en-GB" dirty="0"/>
              <a:t>Recent additions:</a:t>
            </a:r>
          </a:p>
          <a:p>
            <a:pPr marL="178754" indent="-178754">
              <a:buFont typeface="Arial" panose="020B0604020202020204" pitchFamily="34" charset="0"/>
              <a:buChar char="•"/>
            </a:pPr>
            <a:r>
              <a:rPr lang="en-GB" dirty="0"/>
              <a:t>Russia: </a:t>
            </a:r>
            <a:r>
              <a:rPr lang="en-GB" b="1" dirty="0"/>
              <a:t>February 1</a:t>
            </a:r>
            <a:r>
              <a:rPr lang="en-GB" b="1" baseline="30000" dirty="0"/>
              <a:t>st</a:t>
            </a:r>
            <a:r>
              <a:rPr lang="en-GB" b="1" dirty="0"/>
              <a:t> 2017</a:t>
            </a:r>
            <a:r>
              <a:rPr lang="en-GB" b="1" baseline="30000" dirty="0"/>
              <a:t> </a:t>
            </a:r>
            <a:r>
              <a:rPr lang="en-GB" dirty="0"/>
              <a:t>(OJ 2017, A5).</a:t>
            </a:r>
          </a:p>
          <a:p>
            <a:pPr marL="178754" indent="-178754" defTabSz="953353">
              <a:buFont typeface="Arial" panose="020B0604020202020204" pitchFamily="34" charset="0"/>
              <a:buChar char="•"/>
              <a:defRPr/>
            </a:pPr>
            <a:r>
              <a:rPr lang="en-GB" baseline="0" dirty="0"/>
              <a:t>Malaysia and Philippines:</a:t>
            </a:r>
            <a:r>
              <a:rPr lang="en-GB" dirty="0"/>
              <a:t> </a:t>
            </a:r>
            <a:r>
              <a:rPr lang="en-GB" b="1" dirty="0"/>
              <a:t>July 1</a:t>
            </a:r>
            <a:r>
              <a:rPr lang="en-GB" b="1" baseline="30000" dirty="0"/>
              <a:t>st</a:t>
            </a:r>
            <a:r>
              <a:rPr lang="en-GB" b="1" dirty="0"/>
              <a:t> 2017</a:t>
            </a:r>
            <a:r>
              <a:rPr lang="en-GB" b="1" baseline="30000" dirty="0"/>
              <a:t> </a:t>
            </a:r>
            <a:r>
              <a:rPr lang="en-GB" dirty="0"/>
              <a:t>(OJ 2017, A46 and A47).</a:t>
            </a:r>
          </a:p>
          <a:p>
            <a:pPr marL="178754" indent="-178754" defTabSz="953353">
              <a:buFont typeface="Arial" panose="020B0604020202020204" pitchFamily="34" charset="0"/>
              <a:buChar char="•"/>
              <a:defRPr/>
            </a:pPr>
            <a:r>
              <a:rPr lang="en-GB" dirty="0"/>
              <a:t>Eurasian Patent Office (EAPO): </a:t>
            </a:r>
            <a:r>
              <a:rPr lang="en-GB" b="1" dirty="0"/>
              <a:t>October 1</a:t>
            </a:r>
            <a:r>
              <a:rPr lang="en-GB" b="1" baseline="30000" dirty="0"/>
              <a:t>st</a:t>
            </a:r>
            <a:r>
              <a:rPr lang="en-GB" b="1" dirty="0"/>
              <a:t> 2017</a:t>
            </a:r>
            <a:r>
              <a:rPr lang="en-GB" dirty="0"/>
              <a:t> (OJ 2017,</a:t>
            </a:r>
            <a:r>
              <a:rPr lang="en-GB" baseline="0" dirty="0"/>
              <a:t> A77</a:t>
            </a:r>
            <a:r>
              <a:rPr lang="en-GB" dirty="0"/>
              <a:t>).</a:t>
            </a:r>
          </a:p>
          <a:p>
            <a:pPr marL="178754" indent="-178754" defTabSz="953353">
              <a:buFont typeface="Arial" panose="020B0604020202020204" pitchFamily="34" charset="0"/>
              <a:buChar char="•"/>
              <a:defRPr/>
            </a:pPr>
            <a:r>
              <a:rPr lang="en-GB" dirty="0"/>
              <a:t>Brazil:</a:t>
            </a:r>
            <a:r>
              <a:rPr lang="en-GB" baseline="0" dirty="0"/>
              <a:t> Signed on October 5</a:t>
            </a:r>
            <a:r>
              <a:rPr lang="en-GB" baseline="30000" dirty="0"/>
              <a:t>th</a:t>
            </a:r>
            <a:r>
              <a:rPr lang="en-GB" baseline="0" dirty="0"/>
              <a:t> 2017, entering into force </a:t>
            </a:r>
            <a:r>
              <a:rPr lang="en-GB" b="0" baseline="0" dirty="0"/>
              <a:t>beginning of 2018 for a </a:t>
            </a:r>
            <a:r>
              <a:rPr lang="en-GB" b="1" baseline="0" dirty="0"/>
              <a:t>limited number of applications in specific technical fields</a:t>
            </a:r>
            <a:r>
              <a:rPr lang="en-GB" b="0" baseline="0" dirty="0"/>
              <a:t>.</a:t>
            </a:r>
            <a:endParaRPr lang="en-GB" b="0" dirty="0"/>
          </a:p>
          <a:p>
            <a:pPr defTabSz="953353">
              <a:defRPr/>
            </a:pPr>
            <a:endParaRPr lang="en-GB" dirty="0"/>
          </a:p>
          <a:p>
            <a:pPr defTabSz="953353">
              <a:defRPr/>
            </a:pPr>
            <a:r>
              <a:rPr lang="en-GB" sz="1300" b="1" dirty="0"/>
              <a:t>NOTE</a:t>
            </a:r>
            <a:r>
              <a:rPr lang="en-GB" sz="1300" dirty="0"/>
              <a:t>: The reverse is also true; i.e. a positive opinion from a PPH partner office can also be used as a basis to request acceleration at the EPO. However, this has no particular advantage over simply filing a request under PACE, which has the same effect without any initial requirements.</a:t>
            </a:r>
            <a:endParaRPr lang="en-GB" dirty="0"/>
          </a:p>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xmlns="" val="27702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2822F9FE-7A0B-43DC-9EDC-E9A4F8D397D4}"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xmlns="" val="397021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a:xfrm>
            <a:off x="709930" y="4729558"/>
            <a:ext cx="5679440" cy="4605576"/>
          </a:xfrm>
        </p:spPr>
        <p:txBody>
          <a:bodyPr/>
          <a:lstStyle/>
          <a:p>
            <a:pPr marL="177663" indent="-177663">
              <a:buFont typeface="Wingdings" panose="05000000000000000000" pitchFamily="2" charset="2"/>
              <a:buChar char="Ø"/>
            </a:pPr>
            <a:r>
              <a:rPr lang="en-GB" dirty="0"/>
              <a:t>The figures of the global</a:t>
            </a:r>
            <a:r>
              <a:rPr lang="en-GB" baseline="0" dirty="0"/>
              <a:t> market share (38% in 2016) </a:t>
            </a:r>
            <a:r>
              <a:rPr lang="en-GB" dirty="0"/>
              <a:t>are based on the established search reports which is the data that</a:t>
            </a:r>
            <a:r>
              <a:rPr lang="en-GB" baseline="0" dirty="0"/>
              <a:t> was found more relevant by the PCT statistics group than the number of PCT filings selecting the EPO as ISA. The reason lies with the fact that many applications are</a:t>
            </a:r>
            <a:r>
              <a:rPr lang="en-GB" dirty="0"/>
              <a:t> withdrawn before search and thus this figures shows the actual work performed by ISAs. </a:t>
            </a:r>
            <a:r>
              <a:rPr lang="en-GB" baseline="0" dirty="0"/>
              <a:t>These are the figures which are monitored since 2012 and reflected by the EPO in all its presentations prepared for PCT Outreach purposes and the PCT flyer distributed in seminars and trade fairs. The PCT statistics group works under the PCT strategy with the participation of representatives from CO, DG1, DG2 and DG5.</a:t>
            </a:r>
          </a:p>
          <a:p>
            <a:pPr marL="177663" indent="-177663">
              <a:buFont typeface="Wingdings" panose="05000000000000000000" pitchFamily="2" charset="2"/>
              <a:buChar char="Ø"/>
            </a:pPr>
            <a:endParaRPr lang="en-GB" baseline="0" dirty="0"/>
          </a:p>
          <a:p>
            <a:pPr marL="177663" indent="-177663">
              <a:buFont typeface="Wingdings" panose="05000000000000000000" pitchFamily="2" charset="2"/>
              <a:buChar char="Ø"/>
            </a:pPr>
            <a:r>
              <a:rPr lang="en-GB" baseline="0" dirty="0"/>
              <a:t>The graph is sensitive information that is used only internally. It presents the trend of EPO’s market share in its key markets on the basis of the number of times the EPO was selected as ISA by applicants at the time of filing (WIPO stats): </a:t>
            </a:r>
          </a:p>
          <a:p>
            <a:r>
              <a:rPr lang="en-GB" baseline="0" dirty="0"/>
              <a:t>(1) EPO’s market share in Europe, already high, is even further increasing at 93% in 2016 (to be compared with 92% in 2015</a:t>
            </a:r>
            <a:r>
              <a:rPr lang="en-GB" dirty="0"/>
              <a:t> and </a:t>
            </a:r>
            <a:r>
              <a:rPr lang="en-GB" baseline="0" dirty="0"/>
              <a:t>91% in 2014)</a:t>
            </a:r>
          </a:p>
          <a:p>
            <a:r>
              <a:rPr lang="en-GB" baseline="0" dirty="0"/>
              <a:t>(2) the EPO is doing very well on all markets in competition with national ISAs</a:t>
            </a:r>
            <a:r>
              <a:rPr lang="en-GB" dirty="0"/>
              <a:t>,</a:t>
            </a:r>
            <a:r>
              <a:rPr lang="en-GB" baseline="0" dirty="0"/>
              <a:t> e.g. </a:t>
            </a:r>
            <a:r>
              <a:rPr lang="en-GB" dirty="0"/>
              <a:t>70</a:t>
            </a:r>
            <a:r>
              <a:rPr lang="en-GB" baseline="0" dirty="0"/>
              <a:t>% in Sweden in spite of PRV (63% in 2014), </a:t>
            </a:r>
            <a:r>
              <a:rPr lang="en-GB" dirty="0"/>
              <a:t>58</a:t>
            </a:r>
            <a:r>
              <a:rPr lang="en-GB" baseline="0" dirty="0"/>
              <a:t>% in Finland in spite of PRH (56% in 2014) and 43% in Spain in spite of OEPM (39% in 2014)</a:t>
            </a:r>
          </a:p>
          <a:p>
            <a:r>
              <a:rPr lang="en-GB" baseline="0" dirty="0"/>
              <a:t>(3) the EPO resists very well the competition of new ISAs in the US market with 38% of the market share in 2015 and the position of ISA </a:t>
            </a:r>
            <a:r>
              <a:rPr lang="en-GB" baseline="0" dirty="0" err="1"/>
              <a:t>Nr</a:t>
            </a:r>
            <a:r>
              <a:rPr lang="en-GB" baseline="0" dirty="0"/>
              <a:t> 1 on this key market (37% in 2015, 35% in 2014) –</a:t>
            </a:r>
            <a:r>
              <a:rPr lang="en-GB" dirty="0"/>
              <a:t> </a:t>
            </a:r>
            <a:r>
              <a:rPr lang="en-GB" baseline="0" dirty="0"/>
              <a:t>four of our top 10 PCT applicants as ISA come from the US: Qualcomm </a:t>
            </a:r>
            <a:r>
              <a:rPr lang="en-GB" baseline="0" dirty="0" err="1"/>
              <a:t>Nr</a:t>
            </a:r>
            <a:r>
              <a:rPr lang="en-GB" baseline="0" dirty="0"/>
              <a:t> 1, Microsoft </a:t>
            </a:r>
            <a:r>
              <a:rPr lang="en-GB" baseline="0" dirty="0" err="1"/>
              <a:t>Nr</a:t>
            </a:r>
            <a:r>
              <a:rPr lang="en-GB" baseline="0" dirty="0"/>
              <a:t> 4, General Electric </a:t>
            </a:r>
            <a:r>
              <a:rPr lang="en-GB" baseline="0" dirty="0" err="1"/>
              <a:t>Nr</a:t>
            </a:r>
            <a:r>
              <a:rPr lang="en-GB" baseline="0" dirty="0"/>
              <a:t> 9,</a:t>
            </a:r>
            <a:r>
              <a:rPr lang="en-GB" dirty="0"/>
              <a:t> Procter &amp; Gamble </a:t>
            </a:r>
            <a:r>
              <a:rPr lang="en-GB" dirty="0" err="1"/>
              <a:t>Nr</a:t>
            </a:r>
            <a:r>
              <a:rPr lang="en-GB" dirty="0"/>
              <a:t> 10</a:t>
            </a:r>
          </a:p>
          <a:p>
            <a:r>
              <a:rPr lang="en-GB" baseline="0" dirty="0"/>
              <a:t>(4) the EPO has lost market share in Japan with 2% in 2016 (4% in 2014) with Toyota ranking out of our top 10, and in the rest of the World with 4% (6% in 2014).</a:t>
            </a:r>
          </a:p>
          <a:p>
            <a:endParaRPr lang="en-GB" dirty="0"/>
          </a:p>
        </p:txBody>
      </p:sp>
      <p:sp>
        <p:nvSpPr>
          <p:cNvPr id="4" name="Slide Number Placeholder 3"/>
          <p:cNvSpPr>
            <a:spLocks noGrp="1"/>
          </p:cNvSpPr>
          <p:nvPr>
            <p:ph type="sldNum" sz="quarter" idx="10"/>
          </p:nvPr>
        </p:nvSpPr>
        <p:spPr/>
        <p:txBody>
          <a:bodyPr/>
          <a:lstStyle/>
          <a:p>
            <a:pPr>
              <a:defRPr/>
            </a:pPr>
            <a:fld id="{AC187BF6-9216-4183-93E1-EF81F31BAFF2}" type="slidenum">
              <a:rPr lang="en-GB" smtClean="0"/>
              <a:pPr>
                <a:defRPr/>
              </a:pPr>
              <a:t>2</a:t>
            </a:fld>
            <a:endParaRPr lang="en-GB" dirty="0"/>
          </a:p>
        </p:txBody>
      </p:sp>
    </p:spTree>
    <p:extLst>
      <p:ext uri="{BB962C8B-B14F-4D97-AF65-F5344CB8AC3E}">
        <p14:creationId xmlns:p14="http://schemas.microsoft.com/office/powerpoint/2010/main" xmlns="" val="426270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baseline="0" dirty="0"/>
          </a:p>
          <a:p>
            <a:pPr marL="177681" indent="-177681">
              <a:buFont typeface="Arial" panose="020B0604020202020204" pitchFamily="34" charset="0"/>
              <a:buChar char="•"/>
            </a:pPr>
            <a:endParaRPr lang="en-GB" baseline="0" dirty="0"/>
          </a:p>
          <a:p>
            <a:pPr marL="177681" indent="-177681" defTabSz="947634">
              <a:buFont typeface="Arial" panose="020B0604020202020204" pitchFamily="34" charset="0"/>
              <a:buChar char="•"/>
              <a:defRPr/>
            </a:pPr>
            <a:endParaRPr lang="en-GB" u="sng" dirty="0"/>
          </a:p>
          <a:p>
            <a:pPr defTabSz="947634">
              <a:defRPr/>
            </a:pPr>
            <a:endParaRPr lang="en-GB" u="sng" dirty="0"/>
          </a:p>
        </p:txBody>
      </p:sp>
      <p:sp>
        <p:nvSpPr>
          <p:cNvPr id="4" name="Slide Number Placeholder 3"/>
          <p:cNvSpPr>
            <a:spLocks noGrp="1"/>
          </p:cNvSpPr>
          <p:nvPr>
            <p:ph type="sldNum" sz="quarter" idx="10"/>
          </p:nvPr>
        </p:nvSpPr>
        <p:spPr/>
        <p:txBody>
          <a:bodyPr/>
          <a:lstStyle/>
          <a:p>
            <a:fld id="{CEC252E1-031A-46BA-9E17-6B6806383F3E}"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169095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02B9F5-DE05-43B9-B2BF-117E1C9451E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xmlns="" val="426644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822F9FE-7A0B-43DC-9EDC-E9A4F8D397D4}" type="slidenum">
              <a:rPr lang="en-GB" smtClean="0">
                <a:solidFill>
                  <a:prstClr val="black"/>
                </a:solidFill>
              </a:rPr>
              <a:pPr/>
              <a:t>6</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822F9FE-7A0B-43DC-9EDC-E9A4F8D397D4}"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822F9FE-7A0B-43DC-9EDC-E9A4F8D397D4}"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822F9FE-7A0B-43DC-9EDC-E9A4F8D397D4}"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a:xfrm>
            <a:off x="709930" y="4729558"/>
            <a:ext cx="5679440" cy="4605576"/>
          </a:xfrm>
        </p:spPr>
        <p:txBody>
          <a:bodyPr/>
          <a:lstStyle/>
          <a:p>
            <a:pPr marL="177663" indent="-177663">
              <a:buFont typeface="Wingdings" panose="05000000000000000000" pitchFamily="2" charset="2"/>
              <a:buChar char="Ø"/>
            </a:pPr>
            <a:r>
              <a:rPr lang="en-GB" dirty="0"/>
              <a:t>The figures of the global</a:t>
            </a:r>
            <a:r>
              <a:rPr lang="en-GB" baseline="0" dirty="0"/>
              <a:t> market share (38% in 2016) </a:t>
            </a:r>
            <a:r>
              <a:rPr lang="en-GB" dirty="0"/>
              <a:t>are based on the established search reports which is the data that</a:t>
            </a:r>
            <a:r>
              <a:rPr lang="en-GB" baseline="0" dirty="0"/>
              <a:t> was found more relevant by the PCT statistics group than the number of PCT filings selecting the EPO as ISA. The reason lies with the fact that many applications are</a:t>
            </a:r>
            <a:r>
              <a:rPr lang="en-GB" dirty="0"/>
              <a:t> withdrawn before search and thus this figures shows the actual work performed by ISAs. </a:t>
            </a:r>
            <a:r>
              <a:rPr lang="en-GB" baseline="0" dirty="0"/>
              <a:t>These are the figures which are monitored since 2012 and reflected by the EPO in all its presentations prepared for PCT Outreach purposes and the PCT flyer distributed in seminars and trade fairs. The PCT statistics group works under the PCT strategy with the participation of representatives from CO, DG1, DG2 and DG5.</a:t>
            </a:r>
          </a:p>
          <a:p>
            <a:pPr marL="177663" indent="-177663">
              <a:buFont typeface="Wingdings" panose="05000000000000000000" pitchFamily="2" charset="2"/>
              <a:buChar char="Ø"/>
            </a:pPr>
            <a:endParaRPr lang="en-GB" baseline="0" dirty="0"/>
          </a:p>
          <a:p>
            <a:pPr marL="177663" indent="-177663">
              <a:buFont typeface="Wingdings" panose="05000000000000000000" pitchFamily="2" charset="2"/>
              <a:buChar char="Ø"/>
            </a:pPr>
            <a:r>
              <a:rPr lang="en-GB" baseline="0" dirty="0"/>
              <a:t>The graph is sensitive information that is used only internally. It presents the trend of EPO’s market share in its key markets on the basis of the number of times the EPO was selected as ISA by applicants at the time of filing (WIPO stats): </a:t>
            </a:r>
          </a:p>
          <a:p>
            <a:r>
              <a:rPr lang="en-GB" baseline="0" dirty="0"/>
              <a:t>(1) EPO’s market share in Europe, already high, is even further increasing at 93% in 2016 (to be compared with 92% in 2015</a:t>
            </a:r>
            <a:r>
              <a:rPr lang="en-GB" dirty="0"/>
              <a:t> and </a:t>
            </a:r>
            <a:r>
              <a:rPr lang="en-GB" baseline="0" dirty="0"/>
              <a:t>91% in 2014)</a:t>
            </a:r>
          </a:p>
          <a:p>
            <a:r>
              <a:rPr lang="en-GB" baseline="0" dirty="0"/>
              <a:t>(2) the EPO is doing very well on all markets in competition with national ISAs</a:t>
            </a:r>
            <a:r>
              <a:rPr lang="en-GB" dirty="0"/>
              <a:t>,</a:t>
            </a:r>
            <a:r>
              <a:rPr lang="en-GB" baseline="0" dirty="0"/>
              <a:t> e.g. </a:t>
            </a:r>
            <a:r>
              <a:rPr lang="en-GB" dirty="0"/>
              <a:t>70</a:t>
            </a:r>
            <a:r>
              <a:rPr lang="en-GB" baseline="0" dirty="0"/>
              <a:t>% in Sweden in spite of PRV (63% in 2014), </a:t>
            </a:r>
            <a:r>
              <a:rPr lang="en-GB" dirty="0"/>
              <a:t>58</a:t>
            </a:r>
            <a:r>
              <a:rPr lang="en-GB" baseline="0" dirty="0"/>
              <a:t>% in Finland in spite of PRH (56% in 2014) and 43% in Spain in spite of OEPM (39% in 2014)</a:t>
            </a:r>
          </a:p>
          <a:p>
            <a:r>
              <a:rPr lang="en-GB" baseline="0" dirty="0"/>
              <a:t>(3) the EPO resists very well the competition of new ISAs in the US market with 38% of the market share in 2015 and the position of ISA </a:t>
            </a:r>
            <a:r>
              <a:rPr lang="en-GB" baseline="0" dirty="0" err="1"/>
              <a:t>Nr</a:t>
            </a:r>
            <a:r>
              <a:rPr lang="en-GB" baseline="0" dirty="0"/>
              <a:t> 1 on this key market (37% in 2015, 35% in 2014) –</a:t>
            </a:r>
            <a:r>
              <a:rPr lang="en-GB" dirty="0"/>
              <a:t> </a:t>
            </a:r>
            <a:r>
              <a:rPr lang="en-GB" baseline="0" dirty="0"/>
              <a:t>four of our top 10 PCT applicants as ISA come from the US: Qualcomm </a:t>
            </a:r>
            <a:r>
              <a:rPr lang="en-GB" baseline="0" dirty="0" err="1"/>
              <a:t>Nr</a:t>
            </a:r>
            <a:r>
              <a:rPr lang="en-GB" baseline="0" dirty="0"/>
              <a:t> 1, Microsoft </a:t>
            </a:r>
            <a:r>
              <a:rPr lang="en-GB" baseline="0" dirty="0" err="1"/>
              <a:t>Nr</a:t>
            </a:r>
            <a:r>
              <a:rPr lang="en-GB" baseline="0" dirty="0"/>
              <a:t> 4, General Electric </a:t>
            </a:r>
            <a:r>
              <a:rPr lang="en-GB" baseline="0" dirty="0" err="1"/>
              <a:t>Nr</a:t>
            </a:r>
            <a:r>
              <a:rPr lang="en-GB" baseline="0" dirty="0"/>
              <a:t> 9,</a:t>
            </a:r>
            <a:r>
              <a:rPr lang="en-GB" dirty="0"/>
              <a:t> Procter &amp; Gamble </a:t>
            </a:r>
            <a:r>
              <a:rPr lang="en-GB" dirty="0" err="1"/>
              <a:t>Nr</a:t>
            </a:r>
            <a:r>
              <a:rPr lang="en-GB" dirty="0"/>
              <a:t> 10</a:t>
            </a:r>
          </a:p>
          <a:p>
            <a:r>
              <a:rPr lang="en-GB" baseline="0" dirty="0"/>
              <a:t>(4) the EPO has lost market share in Japan with 2% in 2016 (4% in 2014) with Toyota ranking out of our top 10, and in the rest of the World with 4% (6% in 2014).</a:t>
            </a:r>
          </a:p>
          <a:p>
            <a:endParaRPr lang="en-GB" dirty="0"/>
          </a:p>
        </p:txBody>
      </p:sp>
      <p:sp>
        <p:nvSpPr>
          <p:cNvPr id="4" name="Slide Number Placeholder 3"/>
          <p:cNvSpPr>
            <a:spLocks noGrp="1"/>
          </p:cNvSpPr>
          <p:nvPr>
            <p:ph type="sldNum" sz="quarter" idx="10"/>
          </p:nvPr>
        </p:nvSpPr>
        <p:spPr/>
        <p:txBody>
          <a:bodyPr/>
          <a:lstStyle/>
          <a:p>
            <a:pPr>
              <a:defRPr/>
            </a:pPr>
            <a:fld id="{AC187BF6-9216-4183-93E1-EF81F31BAFF2}"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xmlns="" val="4262708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Master" Target="../slideMasters/slideMaster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Master" Target="../slideMasters/slideMaster7.xml"/><Relationship Id="rId6" Type="http://schemas.openxmlformats.org/officeDocument/2006/relationships/image" Target="../media/image20.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45077"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5"/>
            <a:ext cx="7198750" cy="425243"/>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1775981"/>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884" indent="0" algn="ctr">
              <a:buNone/>
              <a:defRPr>
                <a:solidFill>
                  <a:schemeClr val="tx1">
                    <a:tint val="75000"/>
                  </a:schemeClr>
                </a:solidFill>
              </a:defRPr>
            </a:lvl2pPr>
            <a:lvl3pPr marL="913757" indent="0" algn="ctr">
              <a:buNone/>
              <a:defRPr>
                <a:solidFill>
                  <a:schemeClr val="tx1">
                    <a:tint val="75000"/>
                  </a:schemeClr>
                </a:solidFill>
              </a:defRPr>
            </a:lvl3pPr>
            <a:lvl4pPr marL="1370641" indent="0" algn="ctr">
              <a:buNone/>
              <a:defRPr>
                <a:solidFill>
                  <a:schemeClr val="tx1">
                    <a:tint val="75000"/>
                  </a:schemeClr>
                </a:solidFill>
              </a:defRPr>
            </a:lvl4pPr>
            <a:lvl5pPr marL="1827519" indent="0" algn="ctr">
              <a:buNone/>
              <a:defRPr>
                <a:solidFill>
                  <a:schemeClr val="tx1">
                    <a:tint val="75000"/>
                  </a:schemeClr>
                </a:solidFill>
              </a:defRPr>
            </a:lvl5pPr>
            <a:lvl6pPr marL="2284401" indent="0" algn="ctr">
              <a:buNone/>
              <a:defRPr>
                <a:solidFill>
                  <a:schemeClr val="tx1">
                    <a:tint val="75000"/>
                  </a:schemeClr>
                </a:solidFill>
              </a:defRPr>
            </a:lvl6pPr>
            <a:lvl7pPr marL="2741279" indent="0" algn="ctr">
              <a:buNone/>
              <a:defRPr>
                <a:solidFill>
                  <a:schemeClr val="tx1">
                    <a:tint val="75000"/>
                  </a:schemeClr>
                </a:solidFill>
              </a:defRPr>
            </a:lvl7pPr>
            <a:lvl8pPr marL="3198160" indent="0" algn="ctr">
              <a:buNone/>
              <a:defRPr>
                <a:solidFill>
                  <a:schemeClr val="tx1">
                    <a:tint val="75000"/>
                  </a:schemeClr>
                </a:solidFill>
              </a:defRPr>
            </a:lvl8pPr>
            <a:lvl9pPr marL="3655043"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xmlns="" val="27526783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91" y="971775"/>
            <a:ext cx="7846637" cy="3572239"/>
          </a:xfrm>
        </p:spPr>
        <p:txBody>
          <a:bodyPr wrap="square" lIns="0" tIns="0" rIns="0" bIns="0">
            <a:noAutofit/>
          </a:bodyPr>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2" name="TextBox 1"/>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2626685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971775"/>
            <a:ext cx="3833334" cy="3779125"/>
          </a:xfrm>
        </p:spPr>
        <p:txBody>
          <a:bodyPr lIns="0" tIns="0" rIns="0" bIns="0"/>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userDrawn="1"/>
        </p:nvCxnSpPr>
        <p:spPr>
          <a:xfrm>
            <a:off x="4571207"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71775"/>
            <a:ext cx="3833334" cy="3779125"/>
          </a:xfrm>
        </p:spPr>
        <p:txBody>
          <a:bodyPr lIns="0" tIns="0" rIns="0" bIns="0"/>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7" name="TextBox 16"/>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40017903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8" y="971775"/>
            <a:ext cx="2494367" cy="3779125"/>
          </a:xfrm>
        </p:spPr>
        <p:txBody>
          <a:bodyPr lIns="0" tIns="0" rIns="0" bIns="0"/>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3232242"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26" y="971775"/>
            <a:ext cx="2494367" cy="3779125"/>
          </a:xfrm>
        </p:spPr>
        <p:txBody>
          <a:bodyPr lIns="0" tIns="0" rIns="0" bIns="0"/>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userDrawn="1"/>
        </p:nvCxnSpPr>
        <p:spPr>
          <a:xfrm>
            <a:off x="5908677"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61" y="971775"/>
            <a:ext cx="2494367" cy="3779125"/>
          </a:xfrm>
        </p:spPr>
        <p:txBody>
          <a:bodyPr lIns="0" tIns="0" rIns="0" bIns="0"/>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6" name="TextBox 15"/>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549505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Picture (12x8) and bullet list slide">
    <p:spTree>
      <p:nvGrpSpPr>
        <p:cNvPr id="1" name=""/>
        <p:cNvGrpSpPr/>
        <p:nvPr/>
      </p:nvGrpSpPr>
      <p:grpSpPr>
        <a:xfrm>
          <a:off x="0" y="0"/>
          <a:ext cx="0" cy="0"/>
          <a:chOff x="0" y="0"/>
          <a:chExt cx="0" cy="0"/>
        </a:xfrm>
      </p:grpSpPr>
      <p:sp>
        <p:nvSpPr>
          <p:cNvPr id="15" name="TextBox 14"/>
          <p:cNvSpPr txBox="1"/>
          <p:nvPr userDrawn="1"/>
        </p:nvSpPr>
        <p:spPr>
          <a:xfrm>
            <a:off x="719875" y="1349690"/>
            <a:ext cx="2545272" cy="1015628"/>
          </a:xfrm>
          <a:prstGeom prst="rect">
            <a:avLst/>
          </a:prstGeom>
          <a:solidFill>
            <a:schemeClr val="bg1"/>
          </a:solidFill>
        </p:spPr>
        <p:txBody>
          <a:bodyPr wrap="square" lIns="91404" tIns="45703" rIns="91404" bIns="45703" rtlCol="0">
            <a:spAutoFit/>
          </a:bodyPr>
          <a:lstStyle/>
          <a:p>
            <a:pPr defTabSz="914033"/>
            <a:r>
              <a:rPr lang="en-GB" sz="1000" dirty="0">
                <a:solidFill>
                  <a:srgbClr val="3B464D"/>
                </a:solidFill>
              </a:rPr>
              <a:t>Please do not use photos for which the EPO does not have copyright. If you need any images, please contact:</a:t>
            </a:r>
            <a:br>
              <a:rPr lang="en-GB" sz="1000" dirty="0">
                <a:solidFill>
                  <a:srgbClr val="3B464D"/>
                </a:solidFill>
              </a:rPr>
            </a:br>
            <a:r>
              <a:rPr lang="en-GB" sz="1000" u="sng" dirty="0">
                <a:solidFill>
                  <a:srgbClr val="3B464D"/>
                </a:solidFill>
                <a:hlinkClick r:id="rId2"/>
              </a:rPr>
              <a:t>graphic_design_munich@epo.org</a:t>
            </a:r>
            <a:r>
              <a:rPr lang="en-GB" sz="1000" dirty="0">
                <a:solidFill>
                  <a:srgbClr val="3B464D"/>
                </a:solidFill>
              </a:rPr>
              <a:t/>
            </a:r>
            <a:br>
              <a:rPr lang="en-GB" sz="1000" dirty="0">
                <a:solidFill>
                  <a:srgbClr val="3B464D"/>
                </a:solidFill>
              </a:rPr>
            </a:br>
            <a:r>
              <a:rPr lang="en-GB" sz="1000" dirty="0">
                <a:solidFill>
                  <a:srgbClr val="3B464D"/>
                </a:solidFill>
              </a:rPr>
              <a:t>or </a:t>
            </a:r>
            <a:br>
              <a:rPr lang="en-GB" sz="1000" dirty="0">
                <a:solidFill>
                  <a:srgbClr val="3B464D"/>
                </a:solidFill>
              </a:rPr>
            </a:br>
            <a:r>
              <a:rPr lang="en-GB" sz="1000" u="sng" dirty="0">
                <a:solidFill>
                  <a:srgbClr val="3B464D"/>
                </a:solidFill>
                <a:hlinkClick r:id="rId3"/>
              </a:rPr>
              <a:t>graphic_design_the_hague@epo.org</a:t>
            </a:r>
            <a:endParaRPr lang="en-GB" sz="500" dirty="0">
              <a:solidFill>
                <a:srgbClr val="3B464D"/>
              </a:solidFill>
            </a:endParaRPr>
          </a:p>
        </p:txBody>
      </p:sp>
      <p:sp>
        <p:nvSpPr>
          <p:cNvPr id="9"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3239250"/>
          </a:xfrm>
        </p:spPr>
        <p:txBody>
          <a:bodyPr/>
          <a:lstStyle>
            <a:lvl1pPr>
              <a:lnSpc>
                <a:spcPts val="2797"/>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59" y="900356"/>
            <a:ext cx="4787169" cy="3509188"/>
          </a:xfrm>
        </p:spPr>
        <p:txBody>
          <a:bodyPr/>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3" name="TextBox 12"/>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35698948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Picture (6x8) and bullet list slide">
    <p:spTree>
      <p:nvGrpSpPr>
        <p:cNvPr id="1" name=""/>
        <p:cNvGrpSpPr/>
        <p:nvPr/>
      </p:nvGrpSpPr>
      <p:grpSpPr>
        <a:xfrm>
          <a:off x="0" y="0"/>
          <a:ext cx="0" cy="0"/>
          <a:chOff x="0" y="0"/>
          <a:chExt cx="0" cy="0"/>
        </a:xfrm>
      </p:grpSpPr>
      <p:sp>
        <p:nvSpPr>
          <p:cNvPr id="15" name="TextBox 14"/>
          <p:cNvSpPr txBox="1"/>
          <p:nvPr userDrawn="1"/>
        </p:nvSpPr>
        <p:spPr>
          <a:xfrm>
            <a:off x="719875" y="1349690"/>
            <a:ext cx="2545272" cy="1015628"/>
          </a:xfrm>
          <a:prstGeom prst="rect">
            <a:avLst/>
          </a:prstGeom>
          <a:solidFill>
            <a:schemeClr val="bg1"/>
          </a:solidFill>
        </p:spPr>
        <p:txBody>
          <a:bodyPr wrap="square" lIns="91404" tIns="45703" rIns="91404" bIns="45703" rtlCol="0">
            <a:spAutoFit/>
          </a:bodyPr>
          <a:lstStyle/>
          <a:p>
            <a:pPr defTabSz="914033"/>
            <a:r>
              <a:rPr lang="en-GB" sz="1000" dirty="0">
                <a:solidFill>
                  <a:srgbClr val="3B464D"/>
                </a:solidFill>
              </a:rPr>
              <a:t>Please do not use photos for which the EPO does not have copyright. If you need any images, please contact:</a:t>
            </a:r>
            <a:br>
              <a:rPr lang="en-GB" sz="1000" dirty="0">
                <a:solidFill>
                  <a:srgbClr val="3B464D"/>
                </a:solidFill>
              </a:rPr>
            </a:br>
            <a:r>
              <a:rPr lang="en-GB" sz="1000" u="sng" dirty="0">
                <a:solidFill>
                  <a:srgbClr val="3B464D"/>
                </a:solidFill>
                <a:hlinkClick r:id="rId2"/>
              </a:rPr>
              <a:t>graphic_design_munich@epo.org</a:t>
            </a:r>
            <a:r>
              <a:rPr lang="en-GB" sz="1000" dirty="0">
                <a:solidFill>
                  <a:srgbClr val="3B464D"/>
                </a:solidFill>
              </a:rPr>
              <a:t/>
            </a:r>
            <a:br>
              <a:rPr lang="en-GB" sz="1000" dirty="0">
                <a:solidFill>
                  <a:srgbClr val="3B464D"/>
                </a:solidFill>
              </a:rPr>
            </a:br>
            <a:r>
              <a:rPr lang="en-GB" sz="1000" dirty="0">
                <a:solidFill>
                  <a:srgbClr val="3B464D"/>
                </a:solidFill>
              </a:rPr>
              <a:t>or </a:t>
            </a:r>
            <a:br>
              <a:rPr lang="en-GB" sz="1000" dirty="0">
                <a:solidFill>
                  <a:srgbClr val="3B464D"/>
                </a:solidFill>
              </a:rPr>
            </a:br>
            <a:r>
              <a:rPr lang="en-GB" sz="1000" u="sng" dirty="0">
                <a:solidFill>
                  <a:srgbClr val="3B464D"/>
                </a:solidFill>
                <a:hlinkClick r:id="rId3"/>
              </a:rPr>
              <a:t>graphic_design_the_hague@epo.org</a:t>
            </a:r>
            <a:endParaRPr lang="en-GB" sz="500" dirty="0">
              <a:solidFill>
                <a:srgbClr val="3B464D"/>
              </a:solidFill>
            </a:endParaRPr>
          </a:p>
        </p:txBody>
      </p:sp>
      <p:sp>
        <p:nvSpPr>
          <p:cNvPr id="9"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1619625"/>
          </a:xfrm>
        </p:spPr>
        <p:txBody>
          <a:bodyPr/>
          <a:lstStyle>
            <a:lvl1pPr>
              <a:lnSpc>
                <a:spcPts val="2797"/>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59" y="900356"/>
            <a:ext cx="4787169" cy="3509188"/>
          </a:xfrm>
        </p:spPr>
        <p:txBody>
          <a:bodyPr/>
          <a:lstStyle>
            <a:lvl1pPr>
              <a:lnSpc>
                <a:spcPts val="2797"/>
              </a:lnSpc>
              <a:spcBef>
                <a:spcPts val="0"/>
              </a:spcBef>
              <a:defRPr sz="1800"/>
            </a:lvl1pPr>
            <a:lvl2pPr>
              <a:lnSpc>
                <a:spcPts val="2797"/>
              </a:lnSpc>
              <a:spcBef>
                <a:spcPts val="0"/>
              </a:spcBef>
              <a:defRPr sz="1800"/>
            </a:lvl2pPr>
            <a:lvl3pPr>
              <a:lnSpc>
                <a:spcPts val="2797"/>
              </a:lnSpc>
              <a:spcBef>
                <a:spcPts val="0"/>
              </a:spcBef>
              <a:defRPr sz="1800"/>
            </a:lvl3pPr>
            <a:lvl4pPr>
              <a:lnSpc>
                <a:spcPts val="2797"/>
              </a:lnSpc>
              <a:spcBef>
                <a:spcPts val="0"/>
              </a:spcBef>
              <a:defRPr sz="1800"/>
            </a:lvl4pPr>
            <a:lvl5pPr>
              <a:lnSpc>
                <a:spcPts val="279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3" name="TextBox 12"/>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589808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891" y="1538646"/>
            <a:ext cx="7846937" cy="2699375"/>
          </a:xfrm>
        </p:spPr>
        <p:txBody>
          <a:bodyPr lIns="0" tIns="0" rIns="0" bIns="0"/>
          <a:lstStyle>
            <a:lvl1pPr>
              <a:lnSpc>
                <a:spcPts val="2797"/>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91" y="971775"/>
            <a:ext cx="7847237" cy="539875"/>
          </a:xfrm>
          <a:noFill/>
        </p:spPr>
        <p:txBody>
          <a:bodyPr wrap="square" lIns="0" tIns="0" rIns="0" bIns="0"/>
          <a:lstStyle>
            <a:lvl1pPr marL="0" indent="0">
              <a:lnSpc>
                <a:spcPts val="2797"/>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4" name="TextBox 13"/>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6839527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591" y="971775"/>
            <a:ext cx="7847237" cy="539875"/>
          </a:xfrm>
          <a:noFill/>
        </p:spPr>
        <p:txBody>
          <a:bodyPr lIns="0" tIns="0" rIns="0" bIns="0"/>
          <a:lstStyle>
            <a:lvl1pPr marL="0" indent="0">
              <a:lnSpc>
                <a:spcPts val="2797"/>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891" y="1538644"/>
            <a:ext cx="7846937" cy="2699375"/>
          </a:xfrm>
        </p:spPr>
        <p:txBody>
          <a:bodyPr lIns="0" tIns="0" rIns="0" bIns="0"/>
          <a:lstStyle>
            <a:lvl1pPr>
              <a:lnSpc>
                <a:spcPts val="2797"/>
              </a:lnSpc>
              <a:spcBef>
                <a:spcPts val="0"/>
              </a:spcBef>
              <a:defRPr sz="1800"/>
            </a:lvl1pPr>
          </a:lstStyle>
          <a:p>
            <a:r>
              <a:rPr lang="en-US" smtClean="0"/>
              <a:t>Click icon to add chart</a:t>
            </a:r>
            <a:endParaRPr lang="en-GB" dirty="0"/>
          </a:p>
        </p:txBody>
      </p:sp>
      <p:cxnSp>
        <p:nvCxnSpPr>
          <p:cNvPr id="12" name="Straight Connector 11"/>
          <p:cNvCxnSpPr/>
          <p:nvPr userDrawn="1"/>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41"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4" name="TextBox 13"/>
          <p:cNvSpPr txBox="1"/>
          <p:nvPr userDrawn="1"/>
        </p:nvSpPr>
        <p:spPr>
          <a:xfrm>
            <a:off x="647888" y="4944642"/>
            <a:ext cx="1551467" cy="171793"/>
          </a:xfrm>
          <a:prstGeom prst="rect">
            <a:avLst/>
          </a:prstGeom>
          <a:noFill/>
        </p:spPr>
        <p:txBody>
          <a:bodyPr wrap="square" lIns="0" tIns="0" rIns="0" bIns="0" rtlCol="0">
            <a:noAutofit/>
          </a:bodyPr>
          <a:lstStyle/>
          <a:p>
            <a:pPr defTabSz="914033">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39619452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7"/>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2458801"/>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3219" y="4843040"/>
            <a:ext cx="2520000" cy="216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198838" y="4843040"/>
            <a:ext cx="1334400" cy="216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598838" y="4843040"/>
            <a:ext cx="2880000" cy="216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xmlns="" val="0"/>
              </a:ext>
            </a:extLst>
          </a:blip>
          <a:srcRect l="20115" t="9791" r="2845"/>
          <a:stretch/>
        </p:blipFill>
        <p:spPr>
          <a:xfrm>
            <a:off x="1800821" y="3232721"/>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xmlns="" val="0"/>
              </a:ext>
            </a:extLst>
          </a:blip>
          <a:srcRect l="19220"/>
          <a:stretch/>
        </p:blipFill>
        <p:spPr>
          <a:xfrm>
            <a:off x="5511802" y="3232721"/>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xmlns="" val="0"/>
              </a:ext>
            </a:extLst>
          </a:blip>
          <a:srcRect l="32118" t="15519" r="31403" b="39180"/>
          <a:stretch/>
        </p:blipFill>
        <p:spPr>
          <a:xfrm>
            <a:off x="1" y="3232721"/>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15000"/>
                    </a14:imgEffect>
                  </a14:imgLayer>
                </a14:imgProps>
              </a:ext>
              <a:ext uri="{28A0092B-C50C-407E-A947-70E740481C1C}">
                <a14:useLocalDpi xmlns:a14="http://schemas.microsoft.com/office/drawing/2010/main" xmlns="" val="0"/>
              </a:ext>
            </a:extLst>
          </a:blip>
          <a:srcRect l="-2" t="1049" r="20463"/>
          <a:stretch/>
        </p:blipFill>
        <p:spPr>
          <a:xfrm>
            <a:off x="3706815" y="3232721"/>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xmlns="" val="0"/>
              </a:ext>
            </a:extLst>
          </a:blip>
          <a:srcRect r="18572" b="55306"/>
          <a:stretch/>
        </p:blipFill>
        <p:spPr>
          <a:xfrm>
            <a:off x="7326315" y="3232721"/>
            <a:ext cx="1817687" cy="1497013"/>
          </a:xfrm>
          <a:prstGeom prst="rect">
            <a:avLst/>
          </a:prstGeom>
        </p:spPr>
      </p:pic>
    </p:spTree>
    <p:extLst>
      <p:ext uri="{BB962C8B-B14F-4D97-AF65-F5344CB8AC3E}">
        <p14:creationId xmlns:p14="http://schemas.microsoft.com/office/powerpoint/2010/main" xmlns="" val="1372589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9357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4638675"/>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z="1800" smtClean="0">
              <a:solidFill>
                <a:srgbClr val="4C575F"/>
              </a:solidFill>
            </a:endParaRPr>
          </a:p>
        </p:txBody>
      </p:sp>
      <p:sp>
        <p:nvSpPr>
          <p:cNvPr id="5" name="Coloredframe"/>
          <p:cNvSpPr>
            <a:spLocks noChangeArrowheads="1"/>
          </p:cNvSpPr>
          <p:nvPr/>
        </p:nvSpPr>
        <p:spPr bwMode="auto">
          <a:xfrm>
            <a:off x="1208088" y="1"/>
            <a:ext cx="7993062" cy="440531"/>
          </a:xfrm>
          <a:prstGeom prst="rect">
            <a:avLst/>
          </a:prstGeom>
          <a:solidFill>
            <a:srgbClr val="C0312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mtClean="0">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16681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69557"/>
            <a:ext cx="9144000" cy="1073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944166"/>
            <a:ext cx="7485062" cy="1102519"/>
          </a:xfrm>
        </p:spPr>
        <p:txBody>
          <a:bodyPr anchor="t"/>
          <a:lstStyle>
            <a:lvl1pPr>
              <a:defRPr sz="3600"/>
            </a:lvl1pPr>
          </a:lstStyle>
          <a:p>
            <a:pPr lvl="0"/>
            <a:r>
              <a:rPr lang="de-DE" altLang="en-US" noProof="0" smtClean="0"/>
              <a:t>Title</a:t>
            </a:r>
          </a:p>
        </p:txBody>
      </p:sp>
      <p:sp>
        <p:nvSpPr>
          <p:cNvPr id="4099" name="Rectangle 3"/>
          <p:cNvSpPr>
            <a:spLocks noGrp="1" noChangeArrowheads="1"/>
          </p:cNvSpPr>
          <p:nvPr>
            <p:ph type="subTitle" idx="1"/>
          </p:nvPr>
        </p:nvSpPr>
        <p:spPr>
          <a:xfrm>
            <a:off x="539750" y="3543300"/>
            <a:ext cx="3384550" cy="486966"/>
          </a:xfrm>
        </p:spPr>
        <p:txBody>
          <a:bodyPr/>
          <a:lstStyle>
            <a:lvl1pPr marL="0" indent="0">
              <a:buFontTx/>
              <a:buNone/>
              <a:defRPr sz="2000"/>
            </a:lvl1pPr>
          </a:lstStyle>
          <a:p>
            <a:pPr lvl="0"/>
            <a:r>
              <a:rPr lang="de-DE" altLang="en-US" noProof="0" smtClean="0"/>
              <a:t>Author</a:t>
            </a:r>
          </a:p>
        </p:txBody>
      </p:sp>
      <p:sp>
        <p:nvSpPr>
          <p:cNvPr id="8" name="Rectangle 4"/>
          <p:cNvSpPr>
            <a:spLocks noGrp="1" noChangeArrowheads="1"/>
          </p:cNvSpPr>
          <p:nvPr>
            <p:ph type="dt" sz="half" idx="10"/>
          </p:nvPr>
        </p:nvSpPr>
        <p:spPr>
          <a:xfrm>
            <a:off x="457200" y="4683919"/>
            <a:ext cx="2133600" cy="357188"/>
          </a:xfrm>
        </p:spPr>
        <p:txBody>
          <a:bodyPr rIns="91440" anchor="t"/>
          <a:lstStyle>
            <a:lvl1pPr>
              <a:defRPr sz="1400"/>
            </a:lvl1pPr>
          </a:lstStyle>
          <a:p>
            <a:pPr>
              <a:defRPr/>
            </a:pPr>
            <a:fld id="{928F63C4-E9E1-4126-BE48-C58A0BD609BB}" type="datetime1">
              <a:rPr lang="en-US" altLang="en-US">
                <a:solidFill>
                  <a:srgbClr val="4C575F"/>
                </a:solidFill>
              </a:rPr>
              <a:pPr>
                <a:defRPr/>
              </a:pPr>
              <a:t>10/25/2018</a:t>
            </a:fld>
            <a:endParaRPr lang="de-DE" altLang="en-US">
              <a:solidFill>
                <a:srgbClr val="4C575F"/>
              </a:solidFill>
            </a:endParaRPr>
          </a:p>
        </p:txBody>
      </p:sp>
      <p:sp>
        <p:nvSpPr>
          <p:cNvPr id="9" name="Rectangle 5"/>
          <p:cNvSpPr>
            <a:spLocks noGrp="1" noChangeArrowheads="1"/>
          </p:cNvSpPr>
          <p:nvPr>
            <p:ph type="ftr" sz="quarter" idx="11"/>
          </p:nvPr>
        </p:nvSpPr>
        <p:spPr>
          <a:xfrm>
            <a:off x="3124200" y="4683919"/>
            <a:ext cx="2895600" cy="357188"/>
          </a:xfrm>
        </p:spPr>
        <p:txBody>
          <a:bodyPr/>
          <a:lstStyle>
            <a:lvl1pPr>
              <a:defRPr/>
            </a:lvl1pPr>
          </a:lstStyle>
          <a:p>
            <a:pPr>
              <a:defRPr/>
            </a:pPr>
            <a:r>
              <a:rPr lang="de-DE" altLang="en-US">
                <a:solidFill>
                  <a:srgbClr val="4C575F"/>
                </a:solidFill>
              </a:rPr>
              <a:t>PPH workshop</a:t>
            </a:r>
          </a:p>
        </p:txBody>
      </p:sp>
      <p:sp>
        <p:nvSpPr>
          <p:cNvPr id="10" name="Rectangle 6"/>
          <p:cNvSpPr>
            <a:spLocks noGrp="1" noChangeArrowheads="1"/>
          </p:cNvSpPr>
          <p:nvPr>
            <p:ph type="sldNum" sz="quarter" idx="12"/>
          </p:nvPr>
        </p:nvSpPr>
        <p:spPr>
          <a:xfrm>
            <a:off x="6553200" y="4683919"/>
            <a:ext cx="2133600" cy="357188"/>
          </a:xfrm>
        </p:spPr>
        <p:txBody>
          <a:bodyPr anchor="t"/>
          <a:lstStyle>
            <a:lvl1pPr>
              <a:defRPr sz="1400"/>
            </a:lvl1pPr>
          </a:lstStyle>
          <a:p>
            <a:pPr>
              <a:defRPr/>
            </a:pPr>
            <a:fld id="{58DA14A4-F66A-4F79-A0E3-3E9B1F18BAC6}"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xmlns="" val="283864530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94" y="971775"/>
            <a:ext cx="7846637" cy="3572239"/>
          </a:xfrm>
        </p:spPr>
        <p:txBody>
          <a:bodyPr wrap="square" lIns="0" tIns="0" rIns="0" bIns="0">
            <a:noAutofit/>
          </a:bodyPr>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2" name="TextBox 1"/>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494269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B4DDF5EF-5889-475B-8677-2620B690DFF6}" type="datetime1">
              <a:rPr lang="en-US" altLang="en-US">
                <a:solidFill>
                  <a:srgbClr val="4C575F"/>
                </a:solidFill>
              </a:rPr>
              <a:pPr>
                <a:defRPr/>
              </a:pPr>
              <a:t>10/25/2018</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B6C3F65C-C20D-42C1-8B07-AFA89134353C}"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312448980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fld id="{14D8EF36-16CC-451F-B854-32BFA1A6E767}" type="datetime1">
              <a:rPr lang="en-US" altLang="en-US">
                <a:solidFill>
                  <a:srgbClr val="4C575F"/>
                </a:solidFill>
              </a:rPr>
              <a:pPr>
                <a:defRPr/>
              </a:pPr>
              <a:t>10/25/2018</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D32E162B-B027-4F56-BE22-B365A5838451}"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3347811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1" y="897731"/>
            <a:ext cx="3762375"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0426" y="897731"/>
            <a:ext cx="3763963"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fld id="{83E033AA-BCC6-459D-B733-7BDC05F2D789}" type="datetime1">
              <a:rPr lang="en-US" altLang="en-US">
                <a:solidFill>
                  <a:srgbClr val="4C575F"/>
                </a:solidFill>
              </a:rPr>
              <a:pPr>
                <a:defRPr/>
              </a:pPr>
              <a:t>10/25/2018</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65E058F3-B559-4646-9408-EC167249806D}"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278274878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fld id="{2C5975A5-0C95-4312-90B5-89A6798B65F8}" type="datetime1">
              <a:rPr lang="en-US" altLang="en-US">
                <a:solidFill>
                  <a:srgbClr val="4C575F"/>
                </a:solidFill>
              </a:rPr>
              <a:pPr>
                <a:defRPr/>
              </a:pPr>
              <a:t>10/25/2018</a:t>
            </a:fld>
            <a:endParaRPr lang="de-DE" altLang="en-US">
              <a:solidFill>
                <a:srgbClr val="4C575F"/>
              </a:solidFill>
            </a:endParaRPr>
          </a:p>
        </p:txBody>
      </p:sp>
      <p:sp>
        <p:nvSpPr>
          <p:cNvPr id="8" name="Rectangle 7"/>
          <p:cNvSpPr>
            <a:spLocks noGrp="1" noChangeArrowheads="1"/>
          </p:cNvSpPr>
          <p:nvPr>
            <p:ph type="sldNum" sz="quarter" idx="11"/>
          </p:nvPr>
        </p:nvSpPr>
        <p:spPr/>
        <p:txBody>
          <a:bodyPr/>
          <a:lstStyle>
            <a:lvl1pPr>
              <a:defRPr/>
            </a:lvl1pPr>
          </a:lstStyle>
          <a:p>
            <a:pPr>
              <a:defRPr/>
            </a:pPr>
            <a:fld id="{8BD4ED8E-2940-4B20-8452-3D7AE67E994E}" type="slidenum">
              <a:rPr lang="de-DE" altLang="en-US">
                <a:solidFill>
                  <a:srgbClr val="4C575F"/>
                </a:solidFill>
              </a:rPr>
              <a:pPr>
                <a:defRPr/>
              </a:pPr>
              <a:t>‹#›</a:t>
            </a:fld>
            <a:r>
              <a:rPr lang="de-DE" altLang="en-US">
                <a:solidFill>
                  <a:srgbClr val="4C575F"/>
                </a:solidFill>
              </a:rPr>
              <a:t>/23</a:t>
            </a:r>
          </a:p>
        </p:txBody>
      </p:sp>
      <p:sp>
        <p:nvSpPr>
          <p:cNvPr id="9"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196554772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fld id="{302493AB-0439-4220-AA68-B2EF921913E0}" type="datetime1">
              <a:rPr lang="en-US" altLang="en-US">
                <a:solidFill>
                  <a:srgbClr val="4C575F"/>
                </a:solidFill>
              </a:rPr>
              <a:pPr>
                <a:defRPr/>
              </a:pPr>
              <a:t>10/25/2018</a:t>
            </a:fld>
            <a:endParaRPr lang="de-DE" altLang="en-US">
              <a:solidFill>
                <a:srgbClr val="4C575F"/>
              </a:solidFill>
            </a:endParaRPr>
          </a:p>
        </p:txBody>
      </p:sp>
      <p:sp>
        <p:nvSpPr>
          <p:cNvPr id="4" name="Rectangle 7"/>
          <p:cNvSpPr>
            <a:spLocks noGrp="1" noChangeArrowheads="1"/>
          </p:cNvSpPr>
          <p:nvPr>
            <p:ph type="sldNum" sz="quarter" idx="11"/>
          </p:nvPr>
        </p:nvSpPr>
        <p:spPr/>
        <p:txBody>
          <a:bodyPr/>
          <a:lstStyle>
            <a:lvl1pPr>
              <a:defRPr/>
            </a:lvl1pPr>
          </a:lstStyle>
          <a:p>
            <a:pPr>
              <a:defRPr/>
            </a:pPr>
            <a:fld id="{39FBBFF6-8DA3-4054-BFF8-6DCD0723EEA8}" type="slidenum">
              <a:rPr lang="de-DE" altLang="en-US">
                <a:solidFill>
                  <a:srgbClr val="4C575F"/>
                </a:solidFill>
              </a:rPr>
              <a:pPr>
                <a:defRPr/>
              </a:pPr>
              <a:t>‹#›</a:t>
            </a:fld>
            <a:r>
              <a:rPr lang="de-DE" altLang="en-US">
                <a:solidFill>
                  <a:srgbClr val="4C575F"/>
                </a:solidFill>
              </a:rPr>
              <a:t>/23</a:t>
            </a:r>
          </a:p>
        </p:txBody>
      </p:sp>
      <p:sp>
        <p:nvSpPr>
          <p:cNvPr id="5"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281870911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FB12E798-D2CA-437E-B969-464981B14A64}" type="datetime1">
              <a:rPr lang="en-US" altLang="en-US">
                <a:solidFill>
                  <a:srgbClr val="4C575F"/>
                </a:solidFill>
              </a:rPr>
              <a:pPr>
                <a:defRPr/>
              </a:pPr>
              <a:t>10/25/2018</a:t>
            </a:fld>
            <a:endParaRPr lang="de-DE" altLang="en-US">
              <a:solidFill>
                <a:srgbClr val="4C575F"/>
              </a:solidFill>
            </a:endParaRPr>
          </a:p>
        </p:txBody>
      </p:sp>
      <p:sp>
        <p:nvSpPr>
          <p:cNvPr id="3" name="Rectangle 7"/>
          <p:cNvSpPr>
            <a:spLocks noGrp="1" noChangeArrowheads="1"/>
          </p:cNvSpPr>
          <p:nvPr>
            <p:ph type="sldNum" sz="quarter" idx="11"/>
          </p:nvPr>
        </p:nvSpPr>
        <p:spPr/>
        <p:txBody>
          <a:bodyPr/>
          <a:lstStyle>
            <a:lvl1pPr>
              <a:defRPr/>
            </a:lvl1pPr>
          </a:lstStyle>
          <a:p>
            <a:pPr>
              <a:defRPr/>
            </a:pPr>
            <a:fld id="{14DEDA48-8F71-4014-9073-9735141DBECC}" type="slidenum">
              <a:rPr lang="de-DE" altLang="en-US">
                <a:solidFill>
                  <a:srgbClr val="4C575F"/>
                </a:solidFill>
              </a:rPr>
              <a:pPr>
                <a:defRPr/>
              </a:pPr>
              <a:t>‹#›</a:t>
            </a:fld>
            <a:r>
              <a:rPr lang="de-DE" altLang="en-US">
                <a:solidFill>
                  <a:srgbClr val="4C575F"/>
                </a:solidFill>
              </a:rPr>
              <a:t>/23</a:t>
            </a:r>
          </a:p>
        </p:txBody>
      </p:sp>
      <p:sp>
        <p:nvSpPr>
          <p:cNvPr id="4"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371143939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EC22A2C7-5DE5-4C34-B97F-7BC52508AF7B}" type="datetime1">
              <a:rPr lang="en-US" altLang="en-US">
                <a:solidFill>
                  <a:srgbClr val="4C575F"/>
                </a:solidFill>
              </a:rPr>
              <a:pPr>
                <a:defRPr/>
              </a:pPr>
              <a:t>10/25/2018</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8C8A4767-36A8-4A64-831D-B804CDB8A212}"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399549633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60889D21-CCB5-48A4-B08C-4C466F8228B6}" type="datetime1">
              <a:rPr lang="en-US" altLang="en-US">
                <a:solidFill>
                  <a:srgbClr val="4C575F"/>
                </a:solidFill>
              </a:rPr>
              <a:pPr>
                <a:defRPr/>
              </a:pPr>
              <a:t>10/25/2018</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5911515D-C084-483E-9990-BB7E4A544A0C}"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143675151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FE5C1138-760E-4D22-A41D-8A22A94DDCC0}" type="datetime1">
              <a:rPr lang="en-US" altLang="en-US">
                <a:solidFill>
                  <a:srgbClr val="4C575F"/>
                </a:solidFill>
              </a:rPr>
              <a:pPr>
                <a:defRPr/>
              </a:pPr>
              <a:t>10/25/2018</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5700C1B0-DBB6-433B-AC27-DB982E2CCBB4}"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394321827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303610"/>
            <a:ext cx="1922462" cy="42660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303610"/>
            <a:ext cx="5614988"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D1BD403A-CE93-4594-AD68-B2727B654C57}" type="datetime1">
              <a:rPr lang="en-US" altLang="en-US">
                <a:solidFill>
                  <a:srgbClr val="4C575F"/>
                </a:solidFill>
              </a:rPr>
              <a:pPr>
                <a:defRPr/>
              </a:pPr>
              <a:t>10/25/2018</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9203200F-A851-4B7D-9226-6791AC9CAC8B}"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73773007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971775"/>
            <a:ext cx="3833334" cy="3779125"/>
          </a:xfrm>
        </p:spPr>
        <p:txBody>
          <a:bodyPr lIns="0" tIns="0" rIns="0" bIns="0"/>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userDrawn="1"/>
        </p:nvCxnSpPr>
        <p:spPr>
          <a:xfrm>
            <a:off x="4571207"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71775"/>
            <a:ext cx="3833334" cy="3779125"/>
          </a:xfrm>
        </p:spPr>
        <p:txBody>
          <a:bodyPr lIns="0" tIns="0" rIns="0" bIns="0"/>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7" name="TextBox 16"/>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7539470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10"/>
            <a:ext cx="7689850" cy="47863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55650" y="897731"/>
            <a:ext cx="7678738" cy="3671888"/>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fld id="{FA908724-631E-4BB5-9D2B-AE6DCD43A6B2}" type="datetime1">
              <a:rPr lang="en-US" altLang="en-US">
                <a:solidFill>
                  <a:srgbClr val="4C575F"/>
                </a:solidFill>
              </a:rPr>
              <a:pPr>
                <a:defRPr/>
              </a:pPr>
              <a:t>10/25/2018</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5A20FD4F-59EF-4EDC-A1A9-1E1A912A5DCC}"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xmlns="" val="78613478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5072"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2"/>
            <a:ext cx="7198750" cy="425243"/>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1775977"/>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xmlns="" val="37999273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89" y="971775"/>
            <a:ext cx="7846637" cy="3572239"/>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4E3C202B-FC1F-4E65-859A-91E6B3E4FE1B}" type="slidenum">
              <a:rPr lang="en-GB" smtClean="0"/>
              <a:pPr/>
              <a:t>‹#›</a:t>
            </a:fld>
            <a:endParaRPr lang="en-GB"/>
          </a:p>
        </p:txBody>
      </p:sp>
      <p:sp>
        <p:nvSpPr>
          <p:cNvPr id="2" name="TextBox 1"/>
          <p:cNvSpPr txBox="1"/>
          <p:nvPr/>
        </p:nvSpPr>
        <p:spPr>
          <a:xfrm>
            <a:off x="647888" y="4944642"/>
            <a:ext cx="1551467" cy="171793"/>
          </a:xfrm>
          <a:prstGeom prst="rect">
            <a:avLst/>
          </a:prstGeom>
          <a:noFill/>
        </p:spPr>
        <p:txBody>
          <a:bodyPr wrap="square" lIns="0" tIns="0" rIns="0" bIns="0" rtlCol="0">
            <a:noAutofit/>
          </a:bodyPr>
          <a:lstStyle/>
          <a:p>
            <a:pPr defTabSz="914217">
              <a:defRPr/>
            </a:pP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40193429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684838" y="1362075"/>
            <a:ext cx="2031325" cy="40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lnSpc>
                <a:spcPct val="85000"/>
              </a:lnSpc>
              <a:spcBef>
                <a:spcPct val="0"/>
              </a:spcBef>
              <a:spcAft>
                <a:spcPct val="0"/>
              </a:spcAft>
              <a:defRPr/>
            </a:pPr>
            <a:r>
              <a:rPr lang="fr-FR" altLang="fr-FR" sz="1200" b="1" dirty="0">
                <a:solidFill>
                  <a:srgbClr val="9D0A2B"/>
                </a:solidFill>
              </a:rPr>
              <a:t>Le système international </a:t>
            </a:r>
          </a:p>
          <a:p>
            <a:pPr defTabSz="914400" fontAlgn="base">
              <a:lnSpc>
                <a:spcPct val="85000"/>
              </a:lnSpc>
              <a:spcBef>
                <a:spcPct val="0"/>
              </a:spcBef>
              <a:spcAft>
                <a:spcPct val="0"/>
              </a:spcAft>
              <a:defRPr/>
            </a:pPr>
            <a:r>
              <a:rPr lang="fr-FR" altLang="fr-FR" sz="1200" b="1" dirty="0">
                <a:solidFill>
                  <a:srgbClr val="9D0A2B"/>
                </a:solidFill>
              </a:rPr>
              <a:t>des brevets</a:t>
            </a:r>
          </a:p>
        </p:txBody>
      </p:sp>
      <p:sp>
        <p:nvSpPr>
          <p:cNvPr id="4098" name="Rectangle 2"/>
          <p:cNvSpPr>
            <a:spLocks noGrp="1" noChangeArrowheads="1"/>
          </p:cNvSpPr>
          <p:nvPr>
            <p:ph type="ctrTitle"/>
          </p:nvPr>
        </p:nvSpPr>
        <p:spPr>
          <a:xfrm>
            <a:off x="685800" y="1793082"/>
            <a:ext cx="7772400" cy="1102519"/>
          </a:xfrm>
        </p:spPr>
        <p:txBody>
          <a:bodyPr/>
          <a:lstStyle>
            <a:lvl1pPr>
              <a:defRPr sz="2800"/>
            </a:lvl1pPr>
          </a:lstStyle>
          <a:p>
            <a:r>
              <a:rPr lang="en-US"/>
              <a:t>Click to edit Master title style1</a:t>
            </a:r>
          </a:p>
        </p:txBody>
      </p:sp>
      <p:sp>
        <p:nvSpPr>
          <p:cNvPr id="4099" name="Rectangle 3"/>
          <p:cNvSpPr>
            <a:spLocks noGrp="1" noChangeArrowheads="1"/>
          </p:cNvSpPr>
          <p:nvPr>
            <p:ph type="subTitle" idx="1"/>
          </p:nvPr>
        </p:nvSpPr>
        <p:spPr>
          <a:xfrm>
            <a:off x="692150" y="2914650"/>
            <a:ext cx="6400800" cy="131445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xmlns="" val="1768296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23423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495453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xmlns="" val="2739429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29929"/>
            <a:ext cx="4038600" cy="3264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9929"/>
            <a:ext cx="4038600" cy="3264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49114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45015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57578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8" y="971775"/>
            <a:ext cx="2494367" cy="3779125"/>
          </a:xfrm>
        </p:spPr>
        <p:txBody>
          <a:bodyPr lIns="0" tIns="0" rIns="0" bIns="0"/>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3232245"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29" y="971775"/>
            <a:ext cx="2494367" cy="3779125"/>
          </a:xfrm>
        </p:spPr>
        <p:txBody>
          <a:bodyPr lIns="0" tIns="0" rIns="0" bIns="0"/>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userDrawn="1"/>
        </p:nvCxnSpPr>
        <p:spPr>
          <a:xfrm>
            <a:off x="5908680"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64" y="971775"/>
            <a:ext cx="2494367" cy="3779125"/>
          </a:xfrm>
        </p:spPr>
        <p:txBody>
          <a:bodyPr lIns="0" tIns="0" rIns="0" bIns="0"/>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6" name="TextBox 15"/>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29001203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4220678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hasCustomPrompt="1"/>
          </p:nvPr>
        </p:nvSpPr>
        <p:spPr>
          <a:xfrm>
            <a:off x="7452321" y="4461960"/>
            <a:ext cx="1563093" cy="324036"/>
          </a:xfrm>
        </p:spPr>
        <p:txBody>
          <a:bodyPr/>
          <a:lstStyle>
            <a:lvl1pPr>
              <a:defRPr/>
            </a:lvl1pPr>
          </a:lstStyle>
          <a:p>
            <a:pPr lvl="0"/>
            <a:r>
              <a:rPr lang="en-GB" dirty="0"/>
              <a:t>EPO</a:t>
            </a:r>
          </a:p>
        </p:txBody>
      </p:sp>
    </p:spTree>
    <p:extLst>
      <p:ext uri="{BB962C8B-B14F-4D97-AF65-F5344CB8AC3E}">
        <p14:creationId xmlns:p14="http://schemas.microsoft.com/office/powerpoint/2010/main" xmlns="" val="1515457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5520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120937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85807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0693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92953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329929"/>
            <a:ext cx="4038600" cy="3264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329929"/>
            <a:ext cx="4038600" cy="3264694"/>
          </a:xfrm>
        </p:spPr>
        <p:txBody>
          <a:bodyPr/>
          <a:lstStyle/>
          <a:p>
            <a:pPr lvl="0"/>
            <a:endParaRPr lang="en-US" noProof="0" dirty="0"/>
          </a:p>
        </p:txBody>
      </p:sp>
    </p:spTree>
    <p:extLst>
      <p:ext uri="{BB962C8B-B14F-4D97-AF65-F5344CB8AC3E}">
        <p14:creationId xmlns:p14="http://schemas.microsoft.com/office/powerpoint/2010/main" xmlns="" val="3686767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329929"/>
            <a:ext cx="8229600" cy="3264694"/>
          </a:xfrm>
        </p:spPr>
        <p:txBody>
          <a:bodyPr/>
          <a:lstStyle/>
          <a:p>
            <a:pPr lvl="0"/>
            <a:endParaRPr lang="en-US" noProof="0" dirty="0"/>
          </a:p>
        </p:txBody>
      </p:sp>
    </p:spTree>
    <p:extLst>
      <p:ext uri="{BB962C8B-B14F-4D97-AF65-F5344CB8AC3E}">
        <p14:creationId xmlns:p14="http://schemas.microsoft.com/office/powerpoint/2010/main" xmlns="" val="1107780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329929"/>
            <a:ext cx="4038600" cy="3264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9929"/>
            <a:ext cx="4038600" cy="3264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4249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Picture (12x8) and bullet list slide">
    <p:spTree>
      <p:nvGrpSpPr>
        <p:cNvPr id="1" name=""/>
        <p:cNvGrpSpPr/>
        <p:nvPr/>
      </p:nvGrpSpPr>
      <p:grpSpPr>
        <a:xfrm>
          <a:off x="0" y="0"/>
          <a:ext cx="0" cy="0"/>
          <a:chOff x="0" y="0"/>
          <a:chExt cx="0" cy="0"/>
        </a:xfrm>
      </p:grpSpPr>
      <p:sp>
        <p:nvSpPr>
          <p:cNvPr id="15" name="TextBox 14"/>
          <p:cNvSpPr txBox="1"/>
          <p:nvPr userDrawn="1"/>
        </p:nvSpPr>
        <p:spPr>
          <a:xfrm>
            <a:off x="719875" y="1349692"/>
            <a:ext cx="2545272" cy="1015604"/>
          </a:xfrm>
          <a:prstGeom prst="rect">
            <a:avLst/>
          </a:prstGeom>
          <a:solidFill>
            <a:schemeClr val="bg1"/>
          </a:solidFill>
        </p:spPr>
        <p:txBody>
          <a:bodyPr wrap="square" lIns="91377" tIns="45691" rIns="91377" bIns="45691" rtlCol="0">
            <a:spAutoFit/>
          </a:bodyPr>
          <a:lstStyle/>
          <a:p>
            <a:pPr defTabSz="913757"/>
            <a:r>
              <a:rPr lang="en-GB" sz="1000" dirty="0">
                <a:solidFill>
                  <a:srgbClr val="3B464D"/>
                </a:solidFill>
              </a:rPr>
              <a:t>Please do not use photos for which the EPO does not have copyright. If you need any images, please contact:</a:t>
            </a:r>
            <a:br>
              <a:rPr lang="en-GB" sz="1000" dirty="0">
                <a:solidFill>
                  <a:srgbClr val="3B464D"/>
                </a:solidFill>
              </a:rPr>
            </a:br>
            <a:r>
              <a:rPr lang="en-GB" sz="1000" u="sng" dirty="0">
                <a:solidFill>
                  <a:srgbClr val="3B464D"/>
                </a:solidFill>
                <a:hlinkClick r:id="rId2"/>
              </a:rPr>
              <a:t>graphic_design_munich@epo.org</a:t>
            </a:r>
            <a:r>
              <a:rPr lang="en-GB" sz="1000" dirty="0">
                <a:solidFill>
                  <a:srgbClr val="3B464D"/>
                </a:solidFill>
              </a:rPr>
              <a:t/>
            </a:r>
            <a:br>
              <a:rPr lang="en-GB" sz="1000" dirty="0">
                <a:solidFill>
                  <a:srgbClr val="3B464D"/>
                </a:solidFill>
              </a:rPr>
            </a:br>
            <a:r>
              <a:rPr lang="en-GB" sz="1000" dirty="0">
                <a:solidFill>
                  <a:srgbClr val="3B464D"/>
                </a:solidFill>
              </a:rPr>
              <a:t>or </a:t>
            </a:r>
            <a:br>
              <a:rPr lang="en-GB" sz="1000" dirty="0">
                <a:solidFill>
                  <a:srgbClr val="3B464D"/>
                </a:solidFill>
              </a:rPr>
            </a:br>
            <a:r>
              <a:rPr lang="en-GB" sz="1000" u="sng" dirty="0">
                <a:solidFill>
                  <a:srgbClr val="3B464D"/>
                </a:solidFill>
                <a:hlinkClick r:id="rId3"/>
              </a:rPr>
              <a:t>graphic_design_the_hague@epo.org</a:t>
            </a:r>
            <a:endParaRPr lang="en-GB" sz="500" dirty="0">
              <a:solidFill>
                <a:srgbClr val="3B464D"/>
              </a:solidFill>
            </a:endParaRPr>
          </a:p>
        </p:txBody>
      </p:sp>
      <p:sp>
        <p:nvSpPr>
          <p:cNvPr id="9"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3239250"/>
          </a:xfrm>
        </p:spPr>
        <p:txBody>
          <a:bodyPr/>
          <a:lstStyle>
            <a:lvl1pPr>
              <a:lnSpc>
                <a:spcPts val="2794"/>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62" y="900358"/>
            <a:ext cx="4787169" cy="3509188"/>
          </a:xfrm>
        </p:spPr>
        <p:txBody>
          <a:bodyPr/>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3" name="TextBox 12"/>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05275242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xmlns="" val="3492678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endParaRPr lang="fr-CH"/>
          </a:p>
        </p:txBody>
      </p:sp>
      <p:sp>
        <p:nvSpPr>
          <p:cNvPr id="3" name="Chart Placeholder 2"/>
          <p:cNvSpPr>
            <a:spLocks noGrp="1"/>
          </p:cNvSpPr>
          <p:nvPr>
            <p:ph type="chart" idx="1"/>
          </p:nvPr>
        </p:nvSpPr>
        <p:spPr>
          <a:xfrm>
            <a:off x="457200" y="1329929"/>
            <a:ext cx="8229600" cy="3264694"/>
          </a:xfrm>
        </p:spPr>
        <p:txBody>
          <a:bodyPr/>
          <a:lstStyle/>
          <a:p>
            <a:pPr lvl="0"/>
            <a:endParaRPr lang="fr-CH" noProof="0" dirty="0"/>
          </a:p>
        </p:txBody>
      </p:sp>
    </p:spTree>
    <p:extLst>
      <p:ext uri="{BB962C8B-B14F-4D97-AF65-F5344CB8AC3E}">
        <p14:creationId xmlns:p14="http://schemas.microsoft.com/office/powerpoint/2010/main" xmlns="" val="4182147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45072"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2"/>
            <a:ext cx="7198750" cy="425243"/>
          </a:xfrm>
        </p:spPr>
        <p:txBody>
          <a:bodyPr wrap="square" lIns="0" tIns="0" rIns="0" bIns="0" anchor="b" anchorCtr="0">
            <a:noAutofit/>
          </a:bodyPr>
          <a:lstStyle>
            <a:lvl1pPr>
              <a:lnSpc>
                <a:spcPct val="100000"/>
              </a:lnSpc>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1831" y="1775977"/>
            <a:ext cx="7198750" cy="325378"/>
          </a:xfrm>
        </p:spPr>
        <p:txBody>
          <a:bodyPr wrap="square" lIns="0" tIns="0" rIns="0" bIns="0" anchor="t" anchorCtr="0">
            <a:noAutofit/>
          </a:bodyPr>
          <a:lstStyle>
            <a:lvl1pPr marL="0" indent="0" algn="l">
              <a:lnSpc>
                <a:spcPct val="100000"/>
              </a:lnSpc>
              <a:buNone/>
              <a:defRPr sz="20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xmlns="" val="3587425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47889" y="971775"/>
            <a:ext cx="7846637" cy="3572239"/>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6694839" y="4939856"/>
            <a:ext cx="1799687" cy="161963"/>
          </a:xfrm>
          <a:prstGeom prst="rect">
            <a:avLst/>
          </a:prstGeom>
        </p:spPr>
        <p:txBody>
          <a:bodyPr wrap="none" lIns="0" tIns="0" rIns="0" bIns="0" anchor="t" anchorCtr="0"/>
          <a:lstStyle>
            <a:lvl1pPr>
              <a:defRPr sz="900">
                <a:solidFill>
                  <a:srgbClr val="3B464D"/>
                </a:solidFill>
              </a:defRPr>
            </a:lvl1pPr>
          </a:lstStyle>
          <a:p>
            <a:pPr defTabSz="914400" eaLnBrk="0" fontAlgn="base" hangingPunct="0">
              <a:spcBef>
                <a:spcPct val="0"/>
              </a:spcBef>
              <a:spcAft>
                <a:spcPct val="0"/>
              </a:spcAft>
            </a:pPr>
            <a:r>
              <a:rPr kumimoji="1" lang="en-GB" b="1" dirty="0"/>
              <a:t>Page </a:t>
            </a:r>
            <a:fld id="{3B506E44-D84A-4F3A-9824-78A2EC201ABA}" type="slidenum">
              <a:rPr kumimoji="1" lang="en-GB" b="1" smtClean="0"/>
              <a:pPr defTabSz="914400" eaLnBrk="0" fontAlgn="base" hangingPunct="0">
                <a:spcBef>
                  <a:spcPct val="0"/>
                </a:spcBef>
                <a:spcAft>
                  <a:spcPct val="0"/>
                </a:spcAft>
              </a:pPr>
              <a:t>‹#›</a:t>
            </a:fld>
            <a:endParaRPr kumimoji="1" lang="en-GB" b="1" dirty="0"/>
          </a:p>
        </p:txBody>
      </p:sp>
    </p:spTree>
    <p:extLst>
      <p:ext uri="{BB962C8B-B14F-4D97-AF65-F5344CB8AC3E}">
        <p14:creationId xmlns:p14="http://schemas.microsoft.com/office/powerpoint/2010/main" xmlns="" val="524894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7"/>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2458801"/>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xmlns="" val="0"/>
              </a:ext>
            </a:extLst>
          </a:blip>
          <a:srcRect l="20115" t="9791" r="2845"/>
          <a:stretch/>
        </p:blipFill>
        <p:spPr>
          <a:xfrm>
            <a:off x="1800821" y="3219451"/>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xmlns="" val="0"/>
              </a:ext>
            </a:extLst>
          </a:blip>
          <a:srcRect l="19220"/>
          <a:stretch/>
        </p:blipFill>
        <p:spPr>
          <a:xfrm>
            <a:off x="5511802" y="3219451"/>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xmlns="" val="0"/>
              </a:ext>
            </a:extLst>
          </a:blip>
          <a:srcRect l="32118" t="15519" r="31403" b="39180"/>
          <a:stretch/>
        </p:blipFill>
        <p:spPr>
          <a:xfrm>
            <a:off x="1" y="3219451"/>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15000"/>
                    </a14:imgEffect>
                  </a14:imgLayer>
                </a14:imgProps>
              </a:ext>
              <a:ext uri="{28A0092B-C50C-407E-A947-70E740481C1C}">
                <a14:useLocalDpi xmlns:a14="http://schemas.microsoft.com/office/drawing/2010/main" xmlns="" val="0"/>
              </a:ext>
            </a:extLst>
          </a:blip>
          <a:srcRect l="-2" t="1049" r="20463"/>
          <a:stretch/>
        </p:blipFill>
        <p:spPr>
          <a:xfrm>
            <a:off x="3706815" y="3219451"/>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xmlns="" val="0"/>
              </a:ext>
            </a:extLst>
          </a:blip>
          <a:srcRect r="18572" b="55306"/>
          <a:stretch/>
        </p:blipFill>
        <p:spPr>
          <a:xfrm>
            <a:off x="7326315" y="3219451"/>
            <a:ext cx="1817687" cy="1497013"/>
          </a:xfrm>
          <a:prstGeom prst="rect">
            <a:avLst/>
          </a:prstGeom>
        </p:spPr>
      </p:pic>
    </p:spTree>
    <p:extLst>
      <p:ext uri="{BB962C8B-B14F-4D97-AF65-F5344CB8AC3E}">
        <p14:creationId xmlns:p14="http://schemas.microsoft.com/office/powerpoint/2010/main" xmlns="" val="16388106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de-DE" dirty="0"/>
          </a:p>
        </p:txBody>
      </p:sp>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11" name="Straight Connector 10"/>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274243245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914399"/>
            <a:ext cx="3823200"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14399"/>
            <a:ext cx="3833334"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277168640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261559206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158132"/>
            <a:ext cx="2304629" cy="1123366"/>
          </a:xfrm>
          <a:prstGeom prst="rect">
            <a:avLst/>
          </a:prstGeom>
          <a:solidFill>
            <a:schemeClr val="bg1"/>
          </a:solidFill>
        </p:spPr>
        <p:txBody>
          <a:bodyPr wrap="square" lIns="91422" tIns="45711" rIns="91422" bIns="45711" rtlCol="0">
            <a:spAutoFit/>
          </a:bodyPr>
          <a:lstStyle/>
          <a:p>
            <a:pPr defTabSz="685617">
              <a:defRPr/>
            </a:pPr>
            <a:r>
              <a:rPr lang="en-GB" sz="900" dirty="0" smtClean="0">
                <a:solidFill>
                  <a:srgbClr val="404955"/>
                </a:solidFill>
              </a:rPr>
              <a:t>Please do not use photos for which the EPO does not have copyright. If you need any images, please contact:</a:t>
            </a:r>
            <a:br>
              <a:rPr lang="en-GB" sz="900" dirty="0" smtClean="0">
                <a:solidFill>
                  <a:srgbClr val="404955"/>
                </a:solidFill>
              </a:rPr>
            </a:br>
            <a:r>
              <a:rPr lang="en-GB" sz="900" u="sng" dirty="0" smtClean="0">
                <a:solidFill>
                  <a:srgbClr val="404955"/>
                </a:solidFill>
                <a:hlinkClick r:id="rId2"/>
              </a:rPr>
              <a:t>graphic_design_munich@epo.org</a:t>
            </a:r>
            <a:r>
              <a:rPr lang="en-GB" sz="900" dirty="0" smtClean="0">
                <a:solidFill>
                  <a:srgbClr val="404955"/>
                </a:solidFill>
              </a:rPr>
              <a:t/>
            </a:r>
            <a:br>
              <a:rPr lang="en-GB" sz="900" dirty="0" smtClean="0">
                <a:solidFill>
                  <a:srgbClr val="404955"/>
                </a:solidFill>
              </a:rPr>
            </a:br>
            <a:r>
              <a:rPr lang="en-GB" sz="900" dirty="0" smtClean="0">
                <a:solidFill>
                  <a:srgbClr val="404955"/>
                </a:solidFill>
              </a:rPr>
              <a:t>or </a:t>
            </a:r>
            <a:br>
              <a:rPr lang="en-GB" sz="900" dirty="0" smtClean="0">
                <a:solidFill>
                  <a:srgbClr val="404955"/>
                </a:solidFill>
              </a:rPr>
            </a:br>
            <a:r>
              <a:rPr lang="en-GB" sz="900" u="sng" dirty="0" smtClean="0">
                <a:solidFill>
                  <a:srgbClr val="404955"/>
                </a:solidFill>
                <a:hlinkClick r:id="rId3"/>
              </a:rPr>
              <a:t>graphic_design_the_hague@epo.org</a:t>
            </a:r>
            <a:endParaRPr lang="en-GB" sz="900" dirty="0" smtClean="0">
              <a:solidFill>
                <a:srgbClr val="404955"/>
              </a:solidFill>
            </a:endParaRPr>
          </a:p>
          <a:p>
            <a:pPr defTabSz="914400"/>
            <a:r>
              <a:rPr lang="en-GB" sz="900" dirty="0" smtClean="0">
                <a:solidFill>
                  <a:srgbClr val="404955"/>
                </a:solidFill>
              </a:rPr>
              <a:t/>
            </a:r>
            <a:br>
              <a:rPr lang="en-GB" sz="900" dirty="0" smtClean="0">
                <a:solidFill>
                  <a:srgbClr val="404955"/>
                </a:solidFill>
              </a:rPr>
            </a:br>
            <a:endParaRPr lang="en-GB" sz="4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914400"/>
            <a:ext cx="5200878"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
        <p:nvSpPr>
          <p:cNvPr id="5" name="Picture Placeholder 4"/>
          <p:cNvSpPr>
            <a:spLocks noGrp="1"/>
          </p:cNvSpPr>
          <p:nvPr>
            <p:ph type="pic" sz="quarter" idx="20"/>
          </p:nvPr>
        </p:nvSpPr>
        <p:spPr>
          <a:xfrm>
            <a:off x="6012337" y="986400"/>
            <a:ext cx="2520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xmlns="" val="9563234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18" y="2325994"/>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rPr>
              <a:t>Please do not use photos for which the EPO does not have copyright. If you need any images, please contact:</a:t>
            </a:r>
            <a:br>
              <a:rPr lang="en-GB" sz="900" dirty="0" smtClean="0">
                <a:solidFill>
                  <a:srgbClr val="404955"/>
                </a:solidFill>
              </a:rPr>
            </a:br>
            <a:r>
              <a:rPr lang="en-GB" sz="900" u="sng" dirty="0" smtClean="0">
                <a:solidFill>
                  <a:srgbClr val="404955"/>
                </a:solidFill>
                <a:hlinkClick r:id="rId2"/>
              </a:rPr>
              <a:t>graphic_design_munich@epo.org</a:t>
            </a:r>
            <a:r>
              <a:rPr lang="en-GB" sz="900" dirty="0" smtClean="0">
                <a:solidFill>
                  <a:srgbClr val="404955"/>
                </a:solidFill>
              </a:rPr>
              <a:t/>
            </a:r>
            <a:br>
              <a:rPr lang="en-GB" sz="900" dirty="0" smtClean="0">
                <a:solidFill>
                  <a:srgbClr val="404955"/>
                </a:solidFill>
              </a:rPr>
            </a:br>
            <a:r>
              <a:rPr lang="en-GB" sz="900" dirty="0" smtClean="0">
                <a:solidFill>
                  <a:srgbClr val="404955"/>
                </a:solidFill>
              </a:rPr>
              <a:t>or </a:t>
            </a:r>
            <a:br>
              <a:rPr lang="en-GB" sz="900" dirty="0" smtClean="0">
                <a:solidFill>
                  <a:srgbClr val="404955"/>
                </a:solidFill>
              </a:rPr>
            </a:br>
            <a:r>
              <a:rPr lang="en-GB" sz="900" u="sng" dirty="0" smtClean="0">
                <a:solidFill>
                  <a:srgbClr val="404955"/>
                </a:solidFill>
                <a:hlinkClick r:id="rId3"/>
              </a:rPr>
              <a:t>graphic_design_the_hague@epo.org</a:t>
            </a:r>
            <a:endParaRPr lang="en-GB"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11" name="Text Placeholder 19"/>
          <p:cNvSpPr>
            <a:spLocks noGrp="1"/>
          </p:cNvSpPr>
          <p:nvPr>
            <p:ph type="body" sz="quarter" idx="19"/>
          </p:nvPr>
        </p:nvSpPr>
        <p:spPr>
          <a:xfrm>
            <a:off x="684000" y="914400"/>
            <a:ext cx="24480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
        <p:nvSpPr>
          <p:cNvPr id="14" name="Picture Placeholder 4"/>
          <p:cNvSpPr>
            <a:spLocks noGrp="1"/>
          </p:cNvSpPr>
          <p:nvPr>
            <p:ph type="pic" sz="quarter" idx="20"/>
          </p:nvPr>
        </p:nvSpPr>
        <p:spPr>
          <a:xfrm>
            <a:off x="3347999" y="990000"/>
            <a:ext cx="5184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xmlns="" val="7134500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icture (6x8) and bullet list slide">
    <p:spTree>
      <p:nvGrpSpPr>
        <p:cNvPr id="1" name=""/>
        <p:cNvGrpSpPr/>
        <p:nvPr/>
      </p:nvGrpSpPr>
      <p:grpSpPr>
        <a:xfrm>
          <a:off x="0" y="0"/>
          <a:ext cx="0" cy="0"/>
          <a:chOff x="0" y="0"/>
          <a:chExt cx="0" cy="0"/>
        </a:xfrm>
      </p:grpSpPr>
      <p:sp>
        <p:nvSpPr>
          <p:cNvPr id="15" name="TextBox 14"/>
          <p:cNvSpPr txBox="1"/>
          <p:nvPr userDrawn="1"/>
        </p:nvSpPr>
        <p:spPr>
          <a:xfrm>
            <a:off x="719875" y="1349692"/>
            <a:ext cx="2545272" cy="1015604"/>
          </a:xfrm>
          <a:prstGeom prst="rect">
            <a:avLst/>
          </a:prstGeom>
          <a:solidFill>
            <a:schemeClr val="bg1"/>
          </a:solidFill>
        </p:spPr>
        <p:txBody>
          <a:bodyPr wrap="square" lIns="91377" tIns="45691" rIns="91377" bIns="45691" rtlCol="0">
            <a:spAutoFit/>
          </a:bodyPr>
          <a:lstStyle/>
          <a:p>
            <a:pPr defTabSz="913757"/>
            <a:r>
              <a:rPr lang="en-GB" sz="1000" dirty="0">
                <a:solidFill>
                  <a:srgbClr val="3B464D"/>
                </a:solidFill>
              </a:rPr>
              <a:t>Please do not use photos for which the EPO does not have copyright. If you need any images, please contact:</a:t>
            </a:r>
            <a:br>
              <a:rPr lang="en-GB" sz="1000" dirty="0">
                <a:solidFill>
                  <a:srgbClr val="3B464D"/>
                </a:solidFill>
              </a:rPr>
            </a:br>
            <a:r>
              <a:rPr lang="en-GB" sz="1000" u="sng" dirty="0">
                <a:solidFill>
                  <a:srgbClr val="3B464D"/>
                </a:solidFill>
                <a:hlinkClick r:id="rId2"/>
              </a:rPr>
              <a:t>graphic_design_munich@epo.org</a:t>
            </a:r>
            <a:r>
              <a:rPr lang="en-GB" sz="1000" dirty="0">
                <a:solidFill>
                  <a:srgbClr val="3B464D"/>
                </a:solidFill>
              </a:rPr>
              <a:t/>
            </a:r>
            <a:br>
              <a:rPr lang="en-GB" sz="1000" dirty="0">
                <a:solidFill>
                  <a:srgbClr val="3B464D"/>
                </a:solidFill>
              </a:rPr>
            </a:br>
            <a:r>
              <a:rPr lang="en-GB" sz="1000" dirty="0">
                <a:solidFill>
                  <a:srgbClr val="3B464D"/>
                </a:solidFill>
              </a:rPr>
              <a:t>or </a:t>
            </a:r>
            <a:br>
              <a:rPr lang="en-GB" sz="1000" dirty="0">
                <a:solidFill>
                  <a:srgbClr val="3B464D"/>
                </a:solidFill>
              </a:rPr>
            </a:br>
            <a:r>
              <a:rPr lang="en-GB" sz="1000" u="sng" dirty="0">
                <a:solidFill>
                  <a:srgbClr val="3B464D"/>
                </a:solidFill>
                <a:hlinkClick r:id="rId3"/>
              </a:rPr>
              <a:t>graphic_design_the_hague@epo.org</a:t>
            </a:r>
            <a:endParaRPr lang="en-GB" sz="500" dirty="0">
              <a:solidFill>
                <a:srgbClr val="3B464D"/>
              </a:solidFill>
            </a:endParaRPr>
          </a:p>
        </p:txBody>
      </p:sp>
      <p:sp>
        <p:nvSpPr>
          <p:cNvPr id="9"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1619625"/>
          </a:xfrm>
        </p:spPr>
        <p:txBody>
          <a:bodyPr/>
          <a:lstStyle>
            <a:lvl1pPr>
              <a:lnSpc>
                <a:spcPts val="2794"/>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62" y="900358"/>
            <a:ext cx="4787169" cy="3509188"/>
          </a:xfrm>
        </p:spPr>
        <p:txBody>
          <a:bodyPr/>
          <a:lstStyle>
            <a:lvl1pPr>
              <a:lnSpc>
                <a:spcPts val="2794"/>
              </a:lnSpc>
              <a:spcBef>
                <a:spcPts val="0"/>
              </a:spcBef>
              <a:defRPr sz="1800"/>
            </a:lvl1pPr>
            <a:lvl2pPr>
              <a:lnSpc>
                <a:spcPts val="2794"/>
              </a:lnSpc>
              <a:spcBef>
                <a:spcPts val="0"/>
              </a:spcBef>
              <a:defRPr sz="1800"/>
            </a:lvl2pPr>
            <a:lvl3pPr>
              <a:lnSpc>
                <a:spcPts val="2794"/>
              </a:lnSpc>
              <a:spcBef>
                <a:spcPts val="0"/>
              </a:spcBef>
              <a:defRPr sz="1800"/>
            </a:lvl3pPr>
            <a:lvl4pPr>
              <a:lnSpc>
                <a:spcPts val="2794"/>
              </a:lnSpc>
              <a:spcBef>
                <a:spcPts val="0"/>
              </a:spcBef>
              <a:defRPr sz="1800"/>
            </a:lvl4pPr>
            <a:lvl5pPr>
              <a:lnSpc>
                <a:spcPts val="2794"/>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3" name="TextBox 12"/>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3583191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01" y="2355726"/>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rPr>
              <a:t>Please do not use photos for which the EPO does not have copyright. If you need any images, please contact:</a:t>
            </a:r>
            <a:br>
              <a:rPr lang="en-GB" sz="900" dirty="0" smtClean="0">
                <a:solidFill>
                  <a:srgbClr val="404955"/>
                </a:solidFill>
              </a:rPr>
            </a:br>
            <a:r>
              <a:rPr lang="en-GB" sz="900" u="sng" dirty="0" smtClean="0">
                <a:solidFill>
                  <a:srgbClr val="404955"/>
                </a:solidFill>
                <a:hlinkClick r:id="rId2"/>
              </a:rPr>
              <a:t>graphic_design_munich@epo.org</a:t>
            </a:r>
            <a:r>
              <a:rPr lang="en-GB" sz="900" dirty="0" smtClean="0">
                <a:solidFill>
                  <a:srgbClr val="404955"/>
                </a:solidFill>
              </a:rPr>
              <a:t/>
            </a:r>
            <a:br>
              <a:rPr lang="en-GB" sz="900" dirty="0" smtClean="0">
                <a:solidFill>
                  <a:srgbClr val="404955"/>
                </a:solidFill>
              </a:rPr>
            </a:br>
            <a:r>
              <a:rPr lang="en-GB" sz="900" dirty="0" smtClean="0">
                <a:solidFill>
                  <a:srgbClr val="404955"/>
                </a:solidFill>
              </a:rPr>
              <a:t>or </a:t>
            </a:r>
            <a:br>
              <a:rPr lang="en-GB" sz="900" dirty="0" smtClean="0">
                <a:solidFill>
                  <a:srgbClr val="404955"/>
                </a:solidFill>
              </a:rPr>
            </a:br>
            <a:r>
              <a:rPr lang="en-GB" sz="900" u="sng" dirty="0" smtClean="0">
                <a:solidFill>
                  <a:srgbClr val="404955"/>
                </a:solidFill>
                <a:hlinkClick r:id="rId3"/>
              </a:rPr>
              <a:t>graphic_design_the_hague@epo.org</a:t>
            </a:r>
            <a:endParaRPr lang="en-GB"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7"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
        <p:nvSpPr>
          <p:cNvPr id="5" name="Picture Placeholder 4"/>
          <p:cNvSpPr>
            <a:spLocks noGrp="1"/>
          </p:cNvSpPr>
          <p:nvPr>
            <p:ph type="pic" sz="quarter" idx="20"/>
          </p:nvPr>
        </p:nvSpPr>
        <p:spPr>
          <a:xfrm>
            <a:off x="684000" y="990000"/>
            <a:ext cx="7848000" cy="3744000"/>
          </a:xfrm>
        </p:spPr>
        <p:txBody>
          <a:bodyPr/>
          <a:lstStyle/>
          <a:p>
            <a:r>
              <a:rPr lang="en-US" smtClean="0"/>
              <a:t>Click icon to add picture</a:t>
            </a:r>
            <a:endParaRPr lang="de-DE" dirty="0"/>
          </a:p>
        </p:txBody>
      </p:sp>
    </p:spTree>
    <p:extLst>
      <p:ext uri="{BB962C8B-B14F-4D97-AF65-F5344CB8AC3E}">
        <p14:creationId xmlns:p14="http://schemas.microsoft.com/office/powerpoint/2010/main" xmlns="" val="29308778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1538645"/>
            <a:ext cx="7846938" cy="2699375"/>
          </a:xfrm>
        </p:spPr>
        <p:txBody>
          <a:bodyPr lIns="0" tIns="0" rIns="0" bIns="0"/>
          <a:lstStyle>
            <a:lvl1pPr>
              <a:lnSpc>
                <a:spcPts val="2800"/>
              </a:lnSpc>
              <a:spcBef>
                <a:spcPts val="0"/>
              </a:spcBef>
              <a:defRPr sz="20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971776"/>
            <a:ext cx="7847237" cy="539875"/>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2" name="Title 1"/>
          <p:cNvSpPr>
            <a:spLocks noGrp="1"/>
          </p:cNvSpPr>
          <p:nvPr>
            <p:ph type="title"/>
          </p:nvPr>
        </p:nvSpPr>
        <p:spPr/>
        <p:txBody>
          <a:bodyPr/>
          <a:lstStyle/>
          <a:p>
            <a:r>
              <a:rPr lang="en-US" smtClean="0"/>
              <a:t>Click to edit Master title style</a:t>
            </a:r>
            <a:endParaRPr lang="de-DE"/>
          </a:p>
        </p:txBody>
      </p:sp>
      <p:sp>
        <p:nvSpPr>
          <p:cNvPr id="6"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7" name="Straight Connector 6"/>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20214977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925200"/>
            <a:ext cx="7866000" cy="3805200"/>
          </a:xfrm>
        </p:spPr>
        <p:txBody>
          <a:bodyPr lIns="0" tIns="0" rIns="0" bIns="0"/>
          <a:lstStyle>
            <a:lvl1pPr>
              <a:lnSpc>
                <a:spcPts val="2800"/>
              </a:lnSpc>
              <a:spcBef>
                <a:spcPts val="0"/>
              </a:spcBef>
              <a:defRPr sz="2000">
                <a:solidFill>
                  <a:srgbClr val="404955"/>
                </a:solidFill>
              </a:defRPr>
            </a:lvl1pPr>
          </a:lstStyle>
          <a:p>
            <a:r>
              <a:rPr lang="en-US" smtClean="0"/>
              <a:t>Click icon to add chart</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6" name="Straight Connector 5"/>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356665667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030" y="463867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defTabSz="914400" eaLnBrk="1" hangingPunct="1">
              <a:defRPr/>
            </a:pPr>
            <a:endParaRPr lang="de-DE" sz="1800" b="0" smtClean="0">
              <a:solidFill>
                <a:srgbClr val="404955"/>
              </a:solidFill>
            </a:endParaRPr>
          </a:p>
        </p:txBody>
      </p:sp>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pPr defTabSz="914400"/>
            <a:fld id="{3063C326-889D-4FEC-BB0A-75D86D12B66E}" type="slidenum">
              <a:rPr lang="en-GB" smtClean="0">
                <a:solidFill>
                  <a:srgbClr val="404955"/>
                </a:solidFill>
              </a:rPr>
              <a:pPr defTabSz="914400"/>
              <a:t>‹#›</a:t>
            </a:fld>
            <a:endParaRPr lang="en-GB">
              <a:solidFill>
                <a:srgbClr val="404955"/>
              </a:solidFill>
            </a:endParaRPr>
          </a:p>
        </p:txBody>
      </p:sp>
      <p:cxnSp>
        <p:nvCxnSpPr>
          <p:cNvPr id="5" name="Straight Connector 4"/>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3235831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89" y="971775"/>
            <a:ext cx="7846637" cy="3572239"/>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9" y="4939856"/>
            <a:ext cx="1799687" cy="161963"/>
          </a:xfrm>
          <a:prstGeom prst="rect">
            <a:avLst/>
          </a:prstGeom>
        </p:spPr>
        <p:txBody>
          <a:bodyPr wrap="none" lIns="0" tIns="0" rIns="0" bIns="0" anchor="t" anchorCtr="0"/>
          <a:lstStyle>
            <a:lvl1pPr>
              <a:defRPr sz="900">
                <a:solidFill>
                  <a:srgbClr val="3B464D"/>
                </a:solidFill>
              </a:defRPr>
            </a:lvl1pPr>
          </a:lstStyle>
          <a:p>
            <a:pPr defTabSz="914400"/>
            <a:fld id="{3C40D4EB-2769-4419-81DE-B2DA1719CEAB}" type="slidenum">
              <a:rPr lang="en-GB" smtClean="0"/>
              <a:pPr defTabSz="914400"/>
              <a:t>‹#›</a:t>
            </a:fld>
            <a:endParaRPr lang="en-GB"/>
          </a:p>
        </p:txBody>
      </p:sp>
      <p:sp>
        <p:nvSpPr>
          <p:cNvPr id="2" name="TextBox 1"/>
          <p:cNvSpPr txBox="1"/>
          <p:nvPr/>
        </p:nvSpPr>
        <p:spPr>
          <a:xfrm>
            <a:off x="647888" y="4944642"/>
            <a:ext cx="1551467" cy="171793"/>
          </a:xfrm>
          <a:prstGeom prst="rect">
            <a:avLst/>
          </a:prstGeom>
          <a:noFill/>
        </p:spPr>
        <p:txBody>
          <a:bodyPr wrap="square" lIns="0" tIns="0" rIns="0" bIns="0" rtlCol="0">
            <a:noAutofit/>
          </a:bodyPr>
          <a:lstStyle/>
          <a:p>
            <a:pPr defTabSz="914217">
              <a:defRPr/>
            </a:pPr>
            <a:r>
              <a:rPr lang="de-CH" sz="900" dirty="0" smtClean="0">
                <a:solidFill>
                  <a:srgbClr val="3B464D"/>
                </a:solidFill>
                <a:cs typeface="Arial" pitchFamily="34" charset="0"/>
              </a:rPr>
              <a:t>European Patent Office</a:t>
            </a:r>
            <a:endParaRPr lang="en-GB" sz="900" dirty="0" smtClean="0">
              <a:solidFill>
                <a:srgbClr val="3B464D"/>
              </a:solidFill>
              <a:cs typeface="Arial" pitchFamily="34" charset="0"/>
            </a:endParaRPr>
          </a:p>
        </p:txBody>
      </p:sp>
    </p:spTree>
    <p:extLst>
      <p:ext uri="{BB962C8B-B14F-4D97-AF65-F5344CB8AC3E}">
        <p14:creationId xmlns:p14="http://schemas.microsoft.com/office/powerpoint/2010/main" xmlns="" val="38795566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731990"/>
            <a:ext cx="2519562" cy="369829"/>
          </a:xfrm>
        </p:spPr>
        <p:txBody>
          <a:bodyPr wrap="none" lIns="0" tIns="0" rIns="0" bIns="0" anchor="t" anchorCtr="0">
            <a:noAutofit/>
          </a:bodyPr>
          <a:lstStyle>
            <a:lvl1pPr marL="0" indent="0" algn="l">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0" y="4731990"/>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4" y="4731990"/>
            <a:ext cx="3492905" cy="369829"/>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a:t>Position Department</a:t>
            </a:r>
            <a:endParaRPr lang="en-GB" dirty="0"/>
          </a:p>
        </p:txBody>
      </p:sp>
      <p:sp>
        <p:nvSpPr>
          <p:cNvPr id="12" name="Title 1"/>
          <p:cNvSpPr>
            <a:spLocks noGrp="1"/>
          </p:cNvSpPr>
          <p:nvPr>
            <p:ph type="ctrTitle" hasCustomPrompt="1"/>
          </p:nvPr>
        </p:nvSpPr>
        <p:spPr>
          <a:xfrm>
            <a:off x="975011" y="1923678"/>
            <a:ext cx="7198750" cy="425243"/>
          </a:xfrm>
        </p:spPr>
        <p:txBody>
          <a:bodyPr wrap="square" lIns="0" tIns="0" rIns="0" bIns="0" anchor="b" anchorCtr="0">
            <a:noAutofit/>
          </a:bodyPr>
          <a:lstStyle>
            <a:lvl1pPr>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86" y="0"/>
            <a:ext cx="9144000" cy="96926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400"/>
          <a:stretch/>
        </p:blipFill>
        <p:spPr>
          <a:xfrm>
            <a:off x="5459730" y="3233737"/>
            <a:ext cx="1880648" cy="150197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3833"/>
          <a:stretch/>
        </p:blipFill>
        <p:spPr>
          <a:xfrm>
            <a:off x="0" y="3233737"/>
            <a:ext cx="1801368" cy="149599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01368" y="3233737"/>
            <a:ext cx="1873166" cy="149599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602004" y="3233737"/>
            <a:ext cx="1873164" cy="1495996"/>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b="-230"/>
          <a:stretch/>
        </p:blipFill>
        <p:spPr>
          <a:xfrm>
            <a:off x="7328535" y="3233737"/>
            <a:ext cx="1815465" cy="1499424"/>
          </a:xfrm>
          <a:prstGeom prst="rect">
            <a:avLst/>
          </a:prstGeom>
        </p:spPr>
      </p:pic>
    </p:spTree>
    <p:extLst>
      <p:ext uri="{BB962C8B-B14F-4D97-AF65-F5344CB8AC3E}">
        <p14:creationId xmlns:p14="http://schemas.microsoft.com/office/powerpoint/2010/main" xmlns="" val="1154160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Bild 6">
            <a:extLst>
              <a:ext uri="{FF2B5EF4-FFF2-40B4-BE49-F238E27FC236}">
                <a16:creationId xmlns:a16="http://schemas.microsoft.com/office/drawing/2014/main" xmlns="" id="{E1A3C3EC-A025-44FA-A3BD-77A2CE0BEA6F}"/>
              </a:ext>
            </a:extLst>
          </p:cNvPr>
          <p:cNvPicPr>
            <a:picLocks noChangeAspect="1"/>
          </p:cNvPicPr>
          <p:nvPr userDrawn="1"/>
        </p:nvPicPr>
        <p:blipFill>
          <a:blip r:embed="rId2" cstate="print"/>
          <a:stretch>
            <a:fillRect/>
          </a:stretch>
        </p:blipFill>
        <p:spPr>
          <a:xfrm>
            <a:off x="4971" y="1028700"/>
            <a:ext cx="9134057" cy="4119281"/>
          </a:xfrm>
          <a:prstGeom prst="rect">
            <a:avLst/>
          </a:prstGeom>
        </p:spPr>
      </p:pic>
      <p:sp>
        <p:nvSpPr>
          <p:cNvPr id="12" name="Title 1"/>
          <p:cNvSpPr>
            <a:spLocks noGrp="1"/>
          </p:cNvSpPr>
          <p:nvPr>
            <p:ph type="ctrTitle" hasCustomPrompt="1"/>
          </p:nvPr>
        </p:nvSpPr>
        <p:spPr>
          <a:xfrm>
            <a:off x="975011" y="1923678"/>
            <a:ext cx="7198750" cy="425243"/>
          </a:xfrm>
        </p:spPr>
        <p:txBody>
          <a:bodyPr wrap="square" lIns="0" tIns="0" rIns="0" bIns="0" anchor="b" anchorCtr="0">
            <a:noAutofit/>
          </a:bodyPr>
          <a:lstStyle>
            <a:lvl1pPr>
              <a:defRPr sz="2800" baseline="0">
                <a:solidFill>
                  <a:schemeClr val="bg1"/>
                </a:solidFill>
              </a:defRPr>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bg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86" y="0"/>
            <a:ext cx="9144000" cy="969264"/>
          </a:xfrm>
          <a:prstGeom prst="rect">
            <a:avLst/>
          </a:prstGeom>
        </p:spPr>
      </p:pic>
    </p:spTree>
    <p:extLst>
      <p:ext uri="{BB962C8B-B14F-4D97-AF65-F5344CB8AC3E}">
        <p14:creationId xmlns:p14="http://schemas.microsoft.com/office/powerpoint/2010/main" xmlns="" val="1135445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84000" y="915988"/>
            <a:ext cx="7846637" cy="3816002"/>
          </a:xfrm>
        </p:spPr>
        <p:txBody>
          <a:bodyPr wrap="square" lIns="0" tIns="0" rIns="0" bIns="0">
            <a:noAutofit/>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 name="Straight Connector 2"/>
          <p:cNvCxnSpPr/>
          <p:nvPr/>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
        <p:nvSpPr>
          <p:cNvPr id="9" name="Slide Number Placeholder 8"/>
          <p:cNvSpPr>
            <a:spLocks noGrp="1"/>
          </p:cNvSpPr>
          <p:nvPr>
            <p:ph type="sldNum" sz="quarter" idx="20"/>
          </p:nvPr>
        </p:nvSpPr>
        <p:spPr>
          <a:xfrm>
            <a:off x="7953374" y="4944642"/>
            <a:ext cx="579065" cy="1728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Tree>
    <p:extLst>
      <p:ext uri="{BB962C8B-B14F-4D97-AF65-F5344CB8AC3E}">
        <p14:creationId xmlns:p14="http://schemas.microsoft.com/office/powerpoint/2010/main" xmlns="" val="551812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268288"/>
            <a:ext cx="7846637" cy="404906"/>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19"/>
          <p:cNvSpPr>
            <a:spLocks noGrp="1"/>
          </p:cNvSpPr>
          <p:nvPr>
            <p:ph type="body" sz="quarter" idx="17"/>
          </p:nvPr>
        </p:nvSpPr>
        <p:spPr>
          <a:xfrm>
            <a:off x="684213" y="915988"/>
            <a:ext cx="3833334" cy="3816002"/>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9"/>
          <p:cNvSpPr>
            <a:spLocks noGrp="1"/>
          </p:cNvSpPr>
          <p:nvPr>
            <p:ph type="body" sz="quarter" idx="19"/>
          </p:nvPr>
        </p:nvSpPr>
        <p:spPr>
          <a:xfrm>
            <a:off x="4699479" y="915988"/>
            <a:ext cx="3833334" cy="3816002"/>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17" name="TextBox 16"/>
          <p:cNvSpPr txBox="1"/>
          <p:nvPr/>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4215643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4" name="Text Placeholder 19"/>
          <p:cNvSpPr>
            <a:spLocks noGrp="1"/>
          </p:cNvSpPr>
          <p:nvPr>
            <p:ph type="body" sz="quarter" idx="17"/>
          </p:nvPr>
        </p:nvSpPr>
        <p:spPr>
          <a:xfrm>
            <a:off x="684000" y="915988"/>
            <a:ext cx="2494367" cy="3779125"/>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7" name="Straight Connector 16"/>
          <p:cNvCxnSpPr/>
          <p:nvPr/>
        </p:nvCxnSpPr>
        <p:spPr>
          <a:xfrm>
            <a:off x="3270227" y="904291"/>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1" y="915988"/>
            <a:ext cx="2494367" cy="3779125"/>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2" name="Straight Connector 21"/>
          <p:cNvCxnSpPr/>
          <p:nvPr/>
        </p:nvCxnSpPr>
        <p:spPr>
          <a:xfrm>
            <a:off x="5946662" y="904291"/>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46" y="915988"/>
            <a:ext cx="2494367" cy="3779125"/>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8" name="TextBox 16"/>
          <p:cNvSpPr txBox="1"/>
          <p:nvPr userDrawn="1"/>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35891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894" y="1538648"/>
            <a:ext cx="7846937" cy="2699375"/>
          </a:xfrm>
        </p:spPr>
        <p:txBody>
          <a:bodyPr lIns="0" tIns="0" rIns="0" bIns="0"/>
          <a:lstStyle>
            <a:lvl1pPr>
              <a:lnSpc>
                <a:spcPts val="2794"/>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94" y="971775"/>
            <a:ext cx="7847237" cy="539875"/>
          </a:xfrm>
          <a:noFill/>
        </p:spPr>
        <p:txBody>
          <a:bodyPr wrap="square" lIns="0" tIns="0" rIns="0" bIns="0"/>
          <a:lstStyle>
            <a:lvl1pPr marL="0" indent="0">
              <a:lnSpc>
                <a:spcPts val="2794"/>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4" name="TextBox 13"/>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42615487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0" y="270000"/>
            <a:ext cx="7846637" cy="404906"/>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84000" y="915988"/>
            <a:ext cx="2456519" cy="3816002"/>
          </a:xfrm>
        </p:spPr>
        <p:txBody>
          <a:bodyPr/>
          <a:lstStyle/>
          <a:p>
            <a:r>
              <a:rPr lang="en-US"/>
              <a:t>Click icon to add picture</a:t>
            </a:r>
            <a:endParaRPr lang="en-GB" dirty="0"/>
          </a:p>
        </p:txBody>
      </p:sp>
      <p:sp>
        <p:nvSpPr>
          <p:cNvPr id="4" name="Text Placeholder 3"/>
          <p:cNvSpPr>
            <a:spLocks noGrp="1"/>
          </p:cNvSpPr>
          <p:nvPr>
            <p:ph type="body" sz="quarter" idx="24"/>
          </p:nvPr>
        </p:nvSpPr>
        <p:spPr>
          <a:xfrm>
            <a:off x="3347864" y="915988"/>
            <a:ext cx="5174094" cy="3816002"/>
          </a:xfrm>
        </p:spPr>
        <p:txBody>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p:nvCxnSpPr>
        <p:spPr>
          <a:xfrm>
            <a:off x="67532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13" name="TextBox 12"/>
          <p:cNvSpPr txBox="1"/>
          <p:nvPr/>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1816992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268288"/>
            <a:ext cx="7846637" cy="404906"/>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2" name="Table Placeholder 11"/>
          <p:cNvSpPr>
            <a:spLocks noGrp="1"/>
          </p:cNvSpPr>
          <p:nvPr>
            <p:ph type="tbl" sz="quarter" idx="18"/>
          </p:nvPr>
        </p:nvSpPr>
        <p:spPr>
          <a:xfrm>
            <a:off x="684213" y="1538644"/>
            <a:ext cx="7810613" cy="3193346"/>
          </a:xfrm>
        </p:spPr>
        <p:txBody>
          <a:bodyPr lIns="0" tIns="0" rIns="0" bIns="0"/>
          <a:lstStyle/>
          <a:p>
            <a:r>
              <a:rPr lang="en-US" dirty="0"/>
              <a:t>Click icon to add table</a:t>
            </a:r>
            <a:endParaRPr lang="en-GB" dirty="0"/>
          </a:p>
        </p:txBody>
      </p:sp>
      <p:sp>
        <p:nvSpPr>
          <p:cNvPr id="13" name="Text Placeholder 31"/>
          <p:cNvSpPr>
            <a:spLocks noGrp="1"/>
          </p:cNvSpPr>
          <p:nvPr>
            <p:ph type="body" sz="quarter" idx="19" hasCustomPrompt="1"/>
          </p:nvPr>
        </p:nvSpPr>
        <p:spPr>
          <a:xfrm>
            <a:off x="684213" y="915988"/>
            <a:ext cx="7847237" cy="539875"/>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endParaRPr lang="de-CH" dirty="0"/>
          </a:p>
        </p:txBody>
      </p:sp>
      <p:sp>
        <p:nvSpPr>
          <p:cNvPr id="11"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sp>
        <p:nvSpPr>
          <p:cNvPr id="10" name="TextBox 16"/>
          <p:cNvSpPr txBox="1"/>
          <p:nvPr userDrawn="1"/>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cxnSp>
        <p:nvCxnSpPr>
          <p:cNvPr id="15" name="Straight Connector 9"/>
          <p:cNvCxnSpPr/>
          <p:nvPr userDrawn="1"/>
        </p:nvCxnSpPr>
        <p:spPr>
          <a:xfrm>
            <a:off x="67532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6355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0" y="268288"/>
            <a:ext cx="7846637" cy="41439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31"/>
          <p:cNvSpPr>
            <a:spLocks noGrp="1"/>
          </p:cNvSpPr>
          <p:nvPr>
            <p:ph type="body" sz="quarter" idx="19" hasCustomPrompt="1"/>
          </p:nvPr>
        </p:nvSpPr>
        <p:spPr>
          <a:xfrm>
            <a:off x="684000" y="915988"/>
            <a:ext cx="7847237" cy="539875"/>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a:t>Chart </a:t>
            </a:r>
            <a:r>
              <a:rPr lang="de-CH" dirty="0" err="1"/>
              <a:t>head</a:t>
            </a:r>
            <a:endParaRPr lang="de-CH" dirty="0"/>
          </a:p>
        </p:txBody>
      </p:sp>
      <p:sp>
        <p:nvSpPr>
          <p:cNvPr id="17" name="Chart Placeholder 16"/>
          <p:cNvSpPr>
            <a:spLocks noGrp="1"/>
          </p:cNvSpPr>
          <p:nvPr>
            <p:ph type="chart" sz="quarter" idx="20"/>
          </p:nvPr>
        </p:nvSpPr>
        <p:spPr>
          <a:xfrm>
            <a:off x="684464" y="1538643"/>
            <a:ext cx="7810362" cy="3193347"/>
          </a:xfrm>
        </p:spPr>
        <p:txBody>
          <a:bodyPr lIns="0" tIns="0" rIns="0" bIns="0"/>
          <a:lstStyle/>
          <a:p>
            <a:r>
              <a:rPr lang="en-US" dirty="0"/>
              <a:t>Click icon to add chart</a:t>
            </a:r>
            <a:endParaRPr lang="en-GB" dirty="0"/>
          </a:p>
        </p:txBody>
      </p:sp>
      <p:sp>
        <p:nvSpPr>
          <p:cNvPr id="13" name="Slide Number Placeholder 5"/>
          <p:cNvSpPr>
            <a:spLocks noGrp="1"/>
          </p:cNvSpPr>
          <p:nvPr>
            <p:ph type="sldNum" sz="quarter" idx="12"/>
          </p:nvPr>
        </p:nvSpPr>
        <p:spPr>
          <a:xfrm>
            <a:off x="7952400" y="4944642"/>
            <a:ext cx="579600" cy="1728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14" name="TextBox 13"/>
          <p:cNvSpPr txBox="1"/>
          <p:nvPr/>
        </p:nvSpPr>
        <p:spPr>
          <a:xfrm>
            <a:off x="684464" y="4944642"/>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cxnSp>
        <p:nvCxnSpPr>
          <p:cNvPr id="8" name="Straight Connector 9"/>
          <p:cNvCxnSpPr/>
          <p:nvPr userDrawn="1"/>
        </p:nvCxnSpPr>
        <p:spPr>
          <a:xfrm>
            <a:off x="67532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9549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9"/>
            <a:ext cx="7556400" cy="430887"/>
          </a:xfrm>
        </p:spPr>
        <p:txBody>
          <a:bodyPr wrap="square" lIns="0" tIns="0" rIns="0" bIns="0" anchor="b" anchorCtr="0">
            <a:spAutoFit/>
          </a:bodyPr>
          <a:lstStyle>
            <a:lvl1pPr>
              <a:lnSpc>
                <a:spcPct val="100000"/>
              </a:lnSpc>
              <a:defRPr sz="2800" baseline="0">
                <a:solidFill>
                  <a:schemeClr val="tx1"/>
                </a:solidFill>
              </a:defRPr>
            </a:lvl1pPr>
          </a:lstStyle>
          <a:p>
            <a:r>
              <a:rPr lang="en-GB" dirty="0"/>
              <a:t>Insert here the title of the presentation</a:t>
            </a:r>
          </a:p>
        </p:txBody>
      </p:sp>
      <p:sp>
        <p:nvSpPr>
          <p:cNvPr id="13" name="Subtitle 2"/>
          <p:cNvSpPr>
            <a:spLocks noGrp="1"/>
          </p:cNvSpPr>
          <p:nvPr>
            <p:ph type="subTitle" idx="1" hasCustomPrompt="1"/>
          </p:nvPr>
        </p:nvSpPr>
        <p:spPr>
          <a:xfrm>
            <a:off x="975600" y="2458803"/>
            <a:ext cx="7556400" cy="325377"/>
          </a:xfrm>
        </p:spPr>
        <p:txBody>
          <a:bodyPr wrap="square" lIns="0" tIns="0" rIns="0" bIns="0" anchor="t" anchorCtr="0">
            <a:noAutofit/>
          </a:bodyPr>
          <a:lstStyle>
            <a:lvl1pPr marL="0" indent="0" algn="l">
              <a:lnSpc>
                <a:spcPct val="100000"/>
              </a:lnSpc>
              <a:buNone/>
              <a:defRPr sz="2000" spc="0">
                <a:solidFill>
                  <a:schemeClr val="tx1"/>
                </a:solidFill>
                <a:latin typeface="Arial" pitchFamily="34" charset="0"/>
                <a:cs typeface="Arial" pitchFamily="34" charset="0"/>
              </a:defRPr>
            </a:lvl1pPr>
            <a:lvl2pPr marL="457051" indent="0" algn="ctr">
              <a:buNone/>
              <a:defRPr>
                <a:solidFill>
                  <a:schemeClr val="tx1">
                    <a:tint val="75000"/>
                  </a:schemeClr>
                </a:solidFill>
              </a:defRPr>
            </a:lvl2pPr>
            <a:lvl3pPr marL="914104" indent="0" algn="ctr">
              <a:buNone/>
              <a:defRPr>
                <a:solidFill>
                  <a:schemeClr val="tx1">
                    <a:tint val="75000"/>
                  </a:schemeClr>
                </a:solidFill>
              </a:defRPr>
            </a:lvl3pPr>
            <a:lvl4pPr marL="1371154" indent="0" algn="ctr">
              <a:buNone/>
              <a:defRPr>
                <a:solidFill>
                  <a:schemeClr val="tx1">
                    <a:tint val="75000"/>
                  </a:schemeClr>
                </a:solidFill>
              </a:defRPr>
            </a:lvl4pPr>
            <a:lvl5pPr marL="1828206" indent="0" algn="ctr">
              <a:buNone/>
              <a:defRPr>
                <a:solidFill>
                  <a:schemeClr val="tx1">
                    <a:tint val="75000"/>
                  </a:schemeClr>
                </a:solidFill>
              </a:defRPr>
            </a:lvl5pPr>
            <a:lvl6pPr marL="2285258" indent="0" algn="ctr">
              <a:buNone/>
              <a:defRPr>
                <a:solidFill>
                  <a:schemeClr val="tx1">
                    <a:tint val="75000"/>
                  </a:schemeClr>
                </a:solidFill>
              </a:defRPr>
            </a:lvl6pPr>
            <a:lvl7pPr marL="2742309" indent="0" algn="ctr">
              <a:buNone/>
              <a:defRPr>
                <a:solidFill>
                  <a:schemeClr val="tx1">
                    <a:tint val="75000"/>
                  </a:schemeClr>
                </a:solidFill>
              </a:defRPr>
            </a:lvl7pPr>
            <a:lvl8pPr marL="3199359" indent="0" algn="ctr">
              <a:buNone/>
              <a:defRPr>
                <a:solidFill>
                  <a:schemeClr val="tx1">
                    <a:tint val="75000"/>
                  </a:schemeClr>
                </a:solidFill>
              </a:defRPr>
            </a:lvl8pPr>
            <a:lvl9pPr marL="3656411" indent="0" algn="ctr">
              <a:buNone/>
              <a:defRPr>
                <a:solidFill>
                  <a:schemeClr val="tx1">
                    <a:tint val="75000"/>
                  </a:schemeClr>
                </a:solidFill>
              </a:defRPr>
            </a:lvl9pPr>
          </a:lstStyle>
          <a:p>
            <a:r>
              <a:rPr lang="en-GB" dirty="0"/>
              <a:t>Insert here the subtitle of the presentation</a:t>
            </a:r>
          </a:p>
        </p:txBody>
      </p:sp>
      <p:pic>
        <p:nvPicPr>
          <p:cNvPr id="4" name="Picture 3"/>
          <p:cNvPicPr>
            <a:picLocks/>
          </p:cNvPicPr>
          <p:nvPr/>
        </p:nvPicPr>
        <p:blipFill>
          <a:blip r:embed="rId2" cstate="print">
            <a:extLst>
              <a:ext uri="{28A0092B-C50C-407E-A947-70E740481C1C}">
                <a14:useLocalDpi xmlns:a14="http://schemas.microsoft.com/office/drawing/2010/main" xmlns=""/>
              </a:ext>
            </a:extLst>
          </a:blip>
          <a:stretch>
            <a:fillRect/>
          </a:stretch>
        </p:blipFill>
        <p:spPr>
          <a:xfrm>
            <a:off x="795"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chemeClr val="tx1"/>
                </a:solidFill>
              </a:defRPr>
            </a:lvl1pPr>
          </a:lstStyle>
          <a:p>
            <a:pPr lvl="0"/>
            <a:r>
              <a:rPr lang="en-GB" dirty="0"/>
              <a:t>Name Surname</a:t>
            </a:r>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chemeClr val="tx1"/>
                </a:solidFill>
              </a:defRPr>
            </a:lvl1pPr>
          </a:lstStyle>
          <a:p>
            <a:pPr lvl="0"/>
            <a:r>
              <a:rPr lang="en-GB" dirty="0"/>
              <a:t>Date</a:t>
            </a:r>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chemeClr val="tx1"/>
                </a:solidFill>
              </a:defRPr>
            </a:lvl1pPr>
          </a:lstStyle>
          <a:p>
            <a:pPr lvl="0"/>
            <a:r>
              <a:rPr lang="en-GB" dirty="0"/>
              <a:t>Position Department</a:t>
            </a:r>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800822" y="3219453"/>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5511804" y="3219453"/>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 y="3219453"/>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15000"/>
                    </a14:imgEffect>
                  </a14:imgLayer>
                </a14:imgProps>
              </a:ext>
              <a:ext uri="{28A0092B-C50C-407E-A947-70E740481C1C}">
                <a14:useLocalDpi xmlns:a14="http://schemas.microsoft.com/office/drawing/2010/main" xmlns=""/>
              </a:ext>
            </a:extLst>
          </a:blip>
          <a:srcRect l="-3"/>
          <a:stretch/>
        </p:blipFill>
        <p:spPr>
          <a:xfrm>
            <a:off x="3706816" y="3219453"/>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7326317" y="3219453"/>
            <a:ext cx="1817687" cy="1497013"/>
          </a:xfrm>
          <a:prstGeom prst="rect">
            <a:avLst/>
          </a:prstGeom>
        </p:spPr>
      </p:pic>
    </p:spTree>
    <p:extLst>
      <p:ext uri="{BB962C8B-B14F-4D97-AF65-F5344CB8AC3E}">
        <p14:creationId xmlns:p14="http://schemas.microsoft.com/office/powerpoint/2010/main" xmlns="" val="1172076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731992"/>
            <a:ext cx="2519563" cy="369829"/>
          </a:xfrm>
        </p:spPr>
        <p:txBody>
          <a:bodyPr wrap="none" lIns="0" tIns="0" rIns="0" bIns="0" anchor="t" anchorCtr="0">
            <a:noAutofit/>
          </a:bodyPr>
          <a:lstStyle>
            <a:lvl1pPr marL="0" indent="0" algn="l">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1"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6" y="4731992"/>
            <a:ext cx="3492905" cy="369829"/>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a:t>Position Department</a:t>
            </a:r>
            <a:endParaRPr lang="en-GB" dirty="0"/>
          </a:p>
        </p:txBody>
      </p:sp>
      <p:sp>
        <p:nvSpPr>
          <p:cNvPr id="12" name="Title 1"/>
          <p:cNvSpPr>
            <a:spLocks noGrp="1"/>
          </p:cNvSpPr>
          <p:nvPr>
            <p:ph type="ctrTitle" hasCustomPrompt="1"/>
          </p:nvPr>
        </p:nvSpPr>
        <p:spPr>
          <a:xfrm>
            <a:off x="975011" y="1923680"/>
            <a:ext cx="7198751" cy="425243"/>
          </a:xfrm>
        </p:spPr>
        <p:txBody>
          <a:bodyPr wrap="square" lIns="0" tIns="0" rIns="0" bIns="0" anchor="b" anchorCtr="0">
            <a:noAutofit/>
          </a:bodyPr>
          <a:lstStyle>
            <a:lvl1pPr>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1"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098" indent="0" algn="ctr">
              <a:buNone/>
              <a:defRPr>
                <a:solidFill>
                  <a:schemeClr val="tx1">
                    <a:tint val="75000"/>
                  </a:schemeClr>
                </a:solidFill>
              </a:defRPr>
            </a:lvl2pPr>
            <a:lvl3pPr marL="914194" indent="0" algn="ctr">
              <a:buNone/>
              <a:defRPr>
                <a:solidFill>
                  <a:schemeClr val="tx1">
                    <a:tint val="75000"/>
                  </a:schemeClr>
                </a:solidFill>
              </a:defRPr>
            </a:lvl3pPr>
            <a:lvl4pPr marL="1371292" indent="0" algn="ctr">
              <a:buNone/>
              <a:defRPr>
                <a:solidFill>
                  <a:schemeClr val="tx1">
                    <a:tint val="75000"/>
                  </a:schemeClr>
                </a:solidFill>
              </a:defRPr>
            </a:lvl4pPr>
            <a:lvl5pPr marL="1828389" indent="0" algn="ctr">
              <a:buNone/>
              <a:defRPr>
                <a:solidFill>
                  <a:schemeClr val="tx1">
                    <a:tint val="75000"/>
                  </a:schemeClr>
                </a:solidFill>
              </a:defRPr>
            </a:lvl5pPr>
            <a:lvl6pPr marL="2285486" indent="0" algn="ctr">
              <a:buNone/>
              <a:defRPr>
                <a:solidFill>
                  <a:schemeClr val="tx1">
                    <a:tint val="75000"/>
                  </a:schemeClr>
                </a:solidFill>
              </a:defRPr>
            </a:lvl6pPr>
            <a:lvl7pPr marL="2742582"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387" y="0"/>
            <a:ext cx="9144000" cy="96926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xmlns=""/>
              </a:ext>
            </a:extLst>
          </a:blip>
          <a:srcRect b="-400"/>
          <a:stretch/>
        </p:blipFill>
        <p:spPr>
          <a:xfrm>
            <a:off x="5459731" y="3233737"/>
            <a:ext cx="1880648" cy="150197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xmlns=""/>
              </a:ext>
            </a:extLst>
          </a:blip>
          <a:srcRect/>
          <a:stretch/>
        </p:blipFill>
        <p:spPr>
          <a:xfrm>
            <a:off x="0" y="3233739"/>
            <a:ext cx="1801368" cy="149599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xmlns=""/>
              </a:ext>
            </a:extLst>
          </a:blip>
          <a:stretch>
            <a:fillRect/>
          </a:stretch>
        </p:blipFill>
        <p:spPr>
          <a:xfrm>
            <a:off x="1801369" y="3233739"/>
            <a:ext cx="1873167" cy="149599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xmlns=""/>
              </a:ext>
            </a:extLst>
          </a:blip>
          <a:stretch>
            <a:fillRect/>
          </a:stretch>
        </p:blipFill>
        <p:spPr>
          <a:xfrm>
            <a:off x="3602005" y="3233737"/>
            <a:ext cx="1873164" cy="1495996"/>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xmlns=""/>
              </a:ext>
            </a:extLst>
          </a:blip>
          <a:srcRect b="-230"/>
          <a:stretch/>
        </p:blipFill>
        <p:spPr>
          <a:xfrm>
            <a:off x="7328537" y="3233737"/>
            <a:ext cx="1815465" cy="1499424"/>
          </a:xfrm>
          <a:prstGeom prst="rect">
            <a:avLst/>
          </a:prstGeom>
        </p:spPr>
      </p:pic>
    </p:spTree>
    <p:extLst>
      <p:ext uri="{BB962C8B-B14F-4D97-AF65-F5344CB8AC3E}">
        <p14:creationId xmlns:p14="http://schemas.microsoft.com/office/powerpoint/2010/main" xmlns="" val="30248762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84000" y="915988"/>
            <a:ext cx="7846637" cy="3816002"/>
          </a:xfrm>
        </p:spPr>
        <p:txBody>
          <a:bodyPr wrap="square" lIns="0" tIns="0" rIns="0" bIns="0">
            <a:noAutofit/>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 name="Straight Connector 2"/>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sp>
        <p:nvSpPr>
          <p:cNvPr id="9" name="Slide Number Placeholder 8"/>
          <p:cNvSpPr>
            <a:spLocks noGrp="1"/>
          </p:cNvSpPr>
          <p:nvPr>
            <p:ph type="sldNum" sz="quarter" idx="20"/>
          </p:nvPr>
        </p:nvSpPr>
        <p:spPr>
          <a:xfrm>
            <a:off x="7953376" y="4944642"/>
            <a:ext cx="579065" cy="1728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404955"/>
                </a:solidFill>
              </a:rPr>
              <a:pPr/>
              <a:t>‹#›</a:t>
            </a:fld>
            <a:endParaRPr lang="en-GB" dirty="0">
              <a:solidFill>
                <a:srgbClr val="404955"/>
              </a:solidFill>
            </a:endParaRPr>
          </a:p>
        </p:txBody>
      </p:sp>
    </p:spTree>
    <p:extLst>
      <p:ext uri="{BB962C8B-B14F-4D97-AF65-F5344CB8AC3E}">
        <p14:creationId xmlns:p14="http://schemas.microsoft.com/office/powerpoint/2010/main" xmlns="" val="3342054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4"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19"/>
          <p:cNvSpPr>
            <a:spLocks noGrp="1"/>
          </p:cNvSpPr>
          <p:nvPr>
            <p:ph type="body" sz="quarter" idx="17"/>
          </p:nvPr>
        </p:nvSpPr>
        <p:spPr>
          <a:xfrm>
            <a:off x="684214"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9"/>
          <p:cNvSpPr>
            <a:spLocks noGrp="1"/>
          </p:cNvSpPr>
          <p:nvPr>
            <p:ph type="body" sz="quarter" idx="19"/>
          </p:nvPr>
        </p:nvSpPr>
        <p:spPr>
          <a:xfrm>
            <a:off x="4699479"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solidFill>
                  <a:srgbClr val="404955"/>
                </a:solidFill>
              </a:rPr>
              <a:pPr/>
              <a:t>‹#›</a:t>
            </a:fld>
            <a:endParaRPr lang="en-GB">
              <a:solidFill>
                <a:srgbClr val="404955"/>
              </a:solidFill>
            </a:endParaRPr>
          </a:p>
        </p:txBody>
      </p:sp>
      <p:sp>
        <p:nvSpPr>
          <p:cNvPr id="17" name="TextBox 16"/>
          <p:cNvSpPr txBox="1"/>
          <p:nvPr/>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spTree>
    <p:extLst>
      <p:ext uri="{BB962C8B-B14F-4D97-AF65-F5344CB8AC3E}">
        <p14:creationId xmlns:p14="http://schemas.microsoft.com/office/powerpoint/2010/main" xmlns="" val="311292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4" name="Text Placeholder 19"/>
          <p:cNvSpPr>
            <a:spLocks noGrp="1"/>
          </p:cNvSpPr>
          <p:nvPr>
            <p:ph type="body" sz="quarter" idx="17"/>
          </p:nvPr>
        </p:nvSpPr>
        <p:spPr>
          <a:xfrm>
            <a:off x="684002"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7" name="Straight Connector 16"/>
          <p:cNvCxnSpPr/>
          <p:nvPr/>
        </p:nvCxnSpPr>
        <p:spPr>
          <a:xfrm>
            <a:off x="3270228"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3"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2" name="Straight Connector 21"/>
          <p:cNvCxnSpPr/>
          <p:nvPr/>
        </p:nvCxnSpPr>
        <p:spPr>
          <a:xfrm>
            <a:off x="5946663"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47"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solidFill>
                  <a:srgbClr val="404955"/>
                </a:solidFill>
              </a:rPr>
              <a:pPr/>
              <a:t>‹#›</a:t>
            </a:fld>
            <a:endParaRPr lang="en-GB">
              <a:solidFill>
                <a:srgbClr val="404955"/>
              </a:solidFill>
            </a:endParaRPr>
          </a:p>
        </p:txBody>
      </p:sp>
      <p:cxnSp>
        <p:nvCxnSpPr>
          <p:cNvPr id="15" name="Straight Connector 8"/>
          <p:cNvCxnSpPr/>
          <p:nvPr userDrawn="1"/>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6"/>
          <p:cNvSpPr txBox="1"/>
          <p:nvPr userDrawn="1"/>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spTree>
    <p:extLst>
      <p:ext uri="{BB962C8B-B14F-4D97-AF65-F5344CB8AC3E}">
        <p14:creationId xmlns:p14="http://schemas.microsoft.com/office/powerpoint/2010/main" xmlns="" val="1963627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0" y="270000"/>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84002" y="915988"/>
            <a:ext cx="2456519" cy="3816002"/>
          </a:xfrm>
        </p:spPr>
        <p:txBody>
          <a:bodyPr/>
          <a:lstStyle>
            <a:lvl1pPr>
              <a:defRPr>
                <a:solidFill>
                  <a:schemeClr val="tx1"/>
                </a:solidFill>
              </a:defRPr>
            </a:lvl1pPr>
          </a:lstStyle>
          <a:p>
            <a:r>
              <a:rPr lang="en-US"/>
              <a:t>Click icon to add picture</a:t>
            </a:r>
            <a:endParaRPr lang="en-GB" dirty="0"/>
          </a:p>
        </p:txBody>
      </p:sp>
      <p:sp>
        <p:nvSpPr>
          <p:cNvPr id="4" name="Text Placeholder 3"/>
          <p:cNvSpPr>
            <a:spLocks noGrp="1"/>
          </p:cNvSpPr>
          <p:nvPr>
            <p:ph type="body" sz="quarter" idx="24"/>
          </p:nvPr>
        </p:nvSpPr>
        <p:spPr>
          <a:xfrm>
            <a:off x="3347865" y="915988"/>
            <a:ext cx="5174095" cy="3816002"/>
          </a:xfrm>
        </p:spPr>
        <p:txBody>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p:nvCxnSpPr>
        <p:spPr>
          <a:xfrm>
            <a:off x="675322"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solidFill>
                  <a:srgbClr val="404955"/>
                </a:solidFill>
              </a:rPr>
              <a:pPr/>
              <a:t>‹#›</a:t>
            </a:fld>
            <a:endParaRPr lang="en-GB">
              <a:solidFill>
                <a:srgbClr val="404955"/>
              </a:solidFill>
            </a:endParaRPr>
          </a:p>
        </p:txBody>
      </p:sp>
      <p:sp>
        <p:nvSpPr>
          <p:cNvPr id="13" name="TextBox 12"/>
          <p:cNvSpPr txBox="1"/>
          <p:nvPr/>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spTree>
    <p:extLst>
      <p:ext uri="{BB962C8B-B14F-4D97-AF65-F5344CB8AC3E}">
        <p14:creationId xmlns:p14="http://schemas.microsoft.com/office/powerpoint/2010/main" xmlns="" val="386874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4" y="268288"/>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2" name="Table Placeholder 11"/>
          <p:cNvSpPr>
            <a:spLocks noGrp="1"/>
          </p:cNvSpPr>
          <p:nvPr>
            <p:ph type="tbl" sz="quarter" idx="18"/>
          </p:nvPr>
        </p:nvSpPr>
        <p:spPr>
          <a:xfrm>
            <a:off x="684214" y="1538644"/>
            <a:ext cx="7810613" cy="3193346"/>
          </a:xfrm>
        </p:spPr>
        <p:txBody>
          <a:bodyPr lIns="0" tIns="0" rIns="0" bIns="0"/>
          <a:lstStyle>
            <a:lvl1pPr>
              <a:defRPr>
                <a:solidFill>
                  <a:schemeClr val="tx1"/>
                </a:solidFill>
              </a:defRPr>
            </a:lvl1pPr>
          </a:lstStyle>
          <a:p>
            <a:r>
              <a:rPr lang="en-US" dirty="0"/>
              <a:t>Click icon to add table</a:t>
            </a:r>
            <a:endParaRPr lang="en-GB" dirty="0"/>
          </a:p>
        </p:txBody>
      </p:sp>
      <p:sp>
        <p:nvSpPr>
          <p:cNvPr id="13" name="Text Placeholder 31"/>
          <p:cNvSpPr>
            <a:spLocks noGrp="1"/>
          </p:cNvSpPr>
          <p:nvPr>
            <p:ph type="body" sz="quarter" idx="19" hasCustomPrompt="1"/>
          </p:nvPr>
        </p:nvSpPr>
        <p:spPr>
          <a:xfrm>
            <a:off x="684214" y="915990"/>
            <a:ext cx="7847237" cy="539875"/>
          </a:xfrm>
          <a:noFill/>
        </p:spPr>
        <p:txBody>
          <a:bodyPr wrap="square" lIns="0" tIns="0" rIns="0" bIns="0"/>
          <a:lstStyle>
            <a:lvl1pPr marL="0" indent="0">
              <a:lnSpc>
                <a:spcPct val="100000"/>
              </a:lnSpc>
              <a:buNone/>
              <a:defRPr b="1" spc="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endParaRPr lang="de-CH" dirty="0"/>
          </a:p>
        </p:txBody>
      </p:sp>
      <p:sp>
        <p:nvSpPr>
          <p:cNvPr id="11"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solidFill>
                  <a:srgbClr val="404955"/>
                </a:solidFill>
              </a:rPr>
              <a:pPr/>
              <a:t>‹#›</a:t>
            </a:fld>
            <a:endParaRPr lang="en-GB" dirty="0">
              <a:solidFill>
                <a:srgbClr val="404955"/>
              </a:solidFill>
            </a:endParaRPr>
          </a:p>
        </p:txBody>
      </p:sp>
      <p:sp>
        <p:nvSpPr>
          <p:cNvPr id="10" name="TextBox 16"/>
          <p:cNvSpPr txBox="1"/>
          <p:nvPr userDrawn="1"/>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cxnSp>
        <p:nvCxnSpPr>
          <p:cNvPr id="15" name="Straight Connector 9"/>
          <p:cNvCxnSpPr/>
          <p:nvPr userDrawn="1"/>
        </p:nvCxnSpPr>
        <p:spPr>
          <a:xfrm>
            <a:off x="675322"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335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894" y="404911"/>
            <a:ext cx="7846637" cy="404906"/>
          </a:xfrm>
        </p:spPr>
        <p:txBody>
          <a:bodyPr wrap="square" lIns="0" tIns="0" rIns="0" bIns="0" anchor="t" anchorCtr="0">
            <a:noAutofit/>
          </a:bodyPr>
          <a:lstStyle>
            <a:lvl1pPr marL="0" indent="0">
              <a:lnSpc>
                <a:spcPts val="2794"/>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594" y="971775"/>
            <a:ext cx="7847237" cy="539875"/>
          </a:xfrm>
          <a:noFill/>
        </p:spPr>
        <p:txBody>
          <a:bodyPr lIns="0" tIns="0" rIns="0" bIns="0"/>
          <a:lstStyle>
            <a:lvl1pPr marL="0" indent="0">
              <a:lnSpc>
                <a:spcPts val="2794"/>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894" y="1538647"/>
            <a:ext cx="7846937" cy="2699375"/>
          </a:xfrm>
        </p:spPr>
        <p:txBody>
          <a:bodyPr lIns="0" tIns="0" rIns="0" bIns="0"/>
          <a:lstStyle>
            <a:lvl1pPr>
              <a:lnSpc>
                <a:spcPts val="2794"/>
              </a:lnSpc>
              <a:spcBef>
                <a:spcPts val="0"/>
              </a:spcBef>
              <a:defRPr sz="1800"/>
            </a:lvl1pPr>
          </a:lstStyle>
          <a:p>
            <a:r>
              <a:rPr lang="en-US" smtClean="0"/>
              <a:t>Click icon to add chart</a:t>
            </a:r>
            <a:endParaRPr lang="en-GB" dirty="0"/>
          </a:p>
        </p:txBody>
      </p:sp>
      <p:cxnSp>
        <p:nvCxnSpPr>
          <p:cNvPr id="12" name="Straight Connector 11"/>
          <p:cNvCxnSpPr/>
          <p:nvPr userDrawn="1"/>
        </p:nvCxnSpPr>
        <p:spPr>
          <a:xfrm>
            <a:off x="647894"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44" y="4939856"/>
            <a:ext cx="1799687" cy="161963"/>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4" name="TextBox 13"/>
          <p:cNvSpPr txBox="1"/>
          <p:nvPr userDrawn="1"/>
        </p:nvSpPr>
        <p:spPr>
          <a:xfrm>
            <a:off x="647888" y="4944642"/>
            <a:ext cx="1551467" cy="171793"/>
          </a:xfrm>
          <a:prstGeom prst="rect">
            <a:avLst/>
          </a:prstGeom>
          <a:noFill/>
        </p:spPr>
        <p:txBody>
          <a:bodyPr wrap="square" lIns="0" tIns="0" rIns="0" bIns="0" rtlCol="0">
            <a:noAutofit/>
          </a:bodyPr>
          <a:lstStyle/>
          <a:p>
            <a:pPr defTabSz="91375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xmlns="" val="12370338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0" y="268290"/>
            <a:ext cx="7846637" cy="414395"/>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31"/>
          <p:cNvSpPr>
            <a:spLocks noGrp="1"/>
          </p:cNvSpPr>
          <p:nvPr>
            <p:ph type="body" sz="quarter" idx="19" hasCustomPrompt="1"/>
          </p:nvPr>
        </p:nvSpPr>
        <p:spPr>
          <a:xfrm>
            <a:off x="684000" y="915990"/>
            <a:ext cx="7847237" cy="539875"/>
          </a:xfrm>
          <a:noFill/>
        </p:spPr>
        <p:txBody>
          <a:bodyPr lIns="0" tIns="0" rIns="0" bIns="0"/>
          <a:lstStyle>
            <a:lvl1pPr marL="0" indent="0">
              <a:lnSpc>
                <a:spcPct val="100000"/>
              </a:lnSpc>
              <a:buNone/>
              <a:defRPr b="1" spc="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de-CH" dirty="0"/>
              <a:t>Chart </a:t>
            </a:r>
            <a:r>
              <a:rPr lang="de-CH" dirty="0" err="1"/>
              <a:t>head</a:t>
            </a:r>
            <a:endParaRPr lang="de-CH" dirty="0"/>
          </a:p>
        </p:txBody>
      </p:sp>
      <p:sp>
        <p:nvSpPr>
          <p:cNvPr id="17" name="Chart Placeholder 16"/>
          <p:cNvSpPr>
            <a:spLocks noGrp="1"/>
          </p:cNvSpPr>
          <p:nvPr>
            <p:ph type="chart" sz="quarter" idx="20"/>
          </p:nvPr>
        </p:nvSpPr>
        <p:spPr>
          <a:xfrm>
            <a:off x="684464" y="1538645"/>
            <a:ext cx="7810363" cy="3193347"/>
          </a:xfrm>
        </p:spPr>
        <p:txBody>
          <a:bodyPr lIns="0" tIns="0" rIns="0" bIns="0"/>
          <a:lstStyle>
            <a:lvl1pPr>
              <a:defRPr>
                <a:solidFill>
                  <a:schemeClr val="tx1"/>
                </a:solidFill>
              </a:defRPr>
            </a:lvl1pPr>
          </a:lstStyle>
          <a:p>
            <a:r>
              <a:rPr lang="en-US" dirty="0"/>
              <a:t>Click icon to add chart</a:t>
            </a:r>
            <a:endParaRPr lang="en-GB" dirty="0"/>
          </a:p>
        </p:txBody>
      </p:sp>
      <p:sp>
        <p:nvSpPr>
          <p:cNvPr id="13" name="Slide Number Placeholder 5"/>
          <p:cNvSpPr>
            <a:spLocks noGrp="1"/>
          </p:cNvSpPr>
          <p:nvPr>
            <p:ph type="sldNum" sz="quarter" idx="12"/>
          </p:nvPr>
        </p:nvSpPr>
        <p:spPr>
          <a:xfrm>
            <a:off x="7952400" y="4944642"/>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solidFill>
                  <a:srgbClr val="404955"/>
                </a:solidFill>
              </a:rPr>
              <a:pPr/>
              <a:t>‹#›</a:t>
            </a:fld>
            <a:endParaRPr lang="en-GB">
              <a:solidFill>
                <a:srgbClr val="404955"/>
              </a:solidFill>
            </a:endParaRPr>
          </a:p>
        </p:txBody>
      </p:sp>
      <p:sp>
        <p:nvSpPr>
          <p:cNvPr id="14" name="TextBox 13"/>
          <p:cNvSpPr txBox="1"/>
          <p:nvPr/>
        </p:nvSpPr>
        <p:spPr>
          <a:xfrm>
            <a:off x="684465" y="4944644"/>
            <a:ext cx="1551467" cy="171793"/>
          </a:xfrm>
          <a:prstGeom prst="rect">
            <a:avLst/>
          </a:prstGeom>
          <a:noFill/>
        </p:spPr>
        <p:txBody>
          <a:bodyPr wrap="square" lIns="0" tIns="0" rIns="0" bIns="0" rtlCol="0">
            <a:noAutofit/>
          </a:bodyPr>
          <a:lstStyle/>
          <a:p>
            <a:pPr defTabSz="914194">
              <a:defRPr/>
            </a:pPr>
            <a:r>
              <a:rPr lang="de-CH" sz="900" dirty="0">
                <a:solidFill>
                  <a:srgbClr val="404955"/>
                </a:solidFill>
                <a:cs typeface="Arial" pitchFamily="34" charset="0"/>
              </a:rPr>
              <a:t>European Patent Office</a:t>
            </a:r>
            <a:endParaRPr lang="en-GB" sz="900" dirty="0">
              <a:solidFill>
                <a:srgbClr val="404955"/>
              </a:solidFill>
              <a:cs typeface="Arial" pitchFamily="34" charset="0"/>
            </a:endParaRPr>
          </a:p>
        </p:txBody>
      </p:sp>
      <p:cxnSp>
        <p:nvCxnSpPr>
          <p:cNvPr id="8" name="Straight Connector 9"/>
          <p:cNvCxnSpPr/>
          <p:nvPr userDrawn="1"/>
        </p:nvCxnSpPr>
        <p:spPr>
          <a:xfrm>
            <a:off x="675322"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5683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Bild 6">
            <a:extLst>
              <a:ext uri="{FF2B5EF4-FFF2-40B4-BE49-F238E27FC236}">
                <a16:creationId xmlns:a16="http://schemas.microsoft.com/office/drawing/2014/main" xmlns="" id="{E1A3C3EC-A025-44FA-A3BD-77A2CE0BEA6F}"/>
              </a:ext>
            </a:extLst>
          </p:cNvPr>
          <p:cNvPicPr>
            <a:picLocks noChangeAspect="1"/>
          </p:cNvPicPr>
          <p:nvPr userDrawn="1"/>
        </p:nvPicPr>
        <p:blipFill>
          <a:blip r:embed="rId2" cstate="print"/>
          <a:stretch>
            <a:fillRect/>
          </a:stretch>
        </p:blipFill>
        <p:spPr>
          <a:xfrm>
            <a:off x="4971" y="1028700"/>
            <a:ext cx="9134057" cy="4119281"/>
          </a:xfrm>
          <a:prstGeom prst="rect">
            <a:avLst/>
          </a:prstGeom>
        </p:spPr>
      </p:pic>
      <p:sp>
        <p:nvSpPr>
          <p:cNvPr id="12" name="Title 1"/>
          <p:cNvSpPr>
            <a:spLocks noGrp="1"/>
          </p:cNvSpPr>
          <p:nvPr>
            <p:ph type="ctrTitle" hasCustomPrompt="1"/>
          </p:nvPr>
        </p:nvSpPr>
        <p:spPr>
          <a:xfrm>
            <a:off x="975011" y="1923678"/>
            <a:ext cx="7198750" cy="425243"/>
          </a:xfrm>
        </p:spPr>
        <p:txBody>
          <a:bodyPr wrap="square" lIns="0" tIns="0" rIns="0" bIns="0" anchor="b" anchorCtr="0">
            <a:noAutofit/>
          </a:bodyPr>
          <a:lstStyle>
            <a:lvl1pPr>
              <a:defRPr sz="2800" baseline="0">
                <a:solidFill>
                  <a:schemeClr val="bg1"/>
                </a:solidFill>
              </a:defRPr>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0" cy="325378"/>
          </a:xfrm>
        </p:spPr>
        <p:txBody>
          <a:bodyPr wrap="square" lIns="0" tIns="0" rIns="0" bIns="0" anchor="t" anchorCtr="0">
            <a:noAutofit/>
          </a:bodyPr>
          <a:lstStyle>
            <a:lvl1pPr marL="0" indent="0" algn="l">
              <a:lnSpc>
                <a:spcPct val="100000"/>
              </a:lnSpc>
              <a:buNone/>
              <a:defRPr sz="1800" spc="0">
                <a:solidFill>
                  <a:schemeClr val="bg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86" y="0"/>
            <a:ext cx="9144000" cy="969264"/>
          </a:xfrm>
          <a:prstGeom prst="rect">
            <a:avLst/>
          </a:prstGeom>
        </p:spPr>
      </p:pic>
    </p:spTree>
    <p:extLst>
      <p:ext uri="{BB962C8B-B14F-4D97-AF65-F5344CB8AC3E}">
        <p14:creationId xmlns:p14="http://schemas.microsoft.com/office/powerpoint/2010/main" xmlns="" val="316215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3"/>
            <a:ext cx="2133600" cy="162254"/>
          </a:xfrm>
          <a:prstGeom prst="rect">
            <a:avLst/>
          </a:prstGeom>
        </p:spPr>
        <p:txBody>
          <a:bodyPr lIns="0" tIns="0" rIns="0" bIns="0"/>
          <a:lstStyle>
            <a:lvl1pPr algn="r">
              <a:defRPr sz="900" baseline="0">
                <a:solidFill>
                  <a:schemeClr val="tx1"/>
                </a:solidFill>
              </a:defRPr>
            </a:lvl1pPr>
          </a:lstStyle>
          <a:p>
            <a:fld id="{645D396D-2F99-4487-B1E9-FE31B302500D}" type="slidenum">
              <a:rPr lang="en-GB" smtClean="0">
                <a:solidFill>
                  <a:srgbClr val="404955"/>
                </a:solidFill>
              </a:rPr>
              <a:pPr/>
              <a:t>‹#›</a:t>
            </a:fld>
            <a:endParaRPr lang="en-GB">
              <a:solidFill>
                <a:srgbClr val="404955"/>
              </a:solidFill>
            </a:endParaRPr>
          </a:p>
        </p:txBody>
      </p:sp>
      <p:cxnSp>
        <p:nvCxnSpPr>
          <p:cNvPr id="4" name="Straight Connector 3"/>
          <p:cNvCxnSpPr/>
          <p:nvPr/>
        </p:nvCxnSpPr>
        <p:spPr>
          <a:xfrm>
            <a:off x="684468"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6" y="4944644"/>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997077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71D47639-C34B-459E-A346-77C0027608CD}" type="slidenum">
              <a:rPr lang="en-GB" smtClean="0">
                <a:solidFill>
                  <a:srgbClr val="404955"/>
                </a:solidFill>
              </a:rPr>
              <a:pPr/>
              <a:t>‹#›</a:t>
            </a:fld>
            <a:endParaRPr lang="en-GB">
              <a:solidFill>
                <a:srgbClr val="404955"/>
              </a:solidFill>
            </a:endParaRPr>
          </a:p>
        </p:txBody>
      </p:sp>
      <p:cxnSp>
        <p:nvCxnSpPr>
          <p:cNvPr id="11" name="Straight Connector 10"/>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4944643"/>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96136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45074"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3"/>
            <a:ext cx="7198750" cy="425243"/>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1775979"/>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019" indent="0" algn="ctr">
              <a:buNone/>
              <a:defRPr>
                <a:solidFill>
                  <a:schemeClr val="tx1">
                    <a:tint val="75000"/>
                  </a:schemeClr>
                </a:solidFill>
              </a:defRPr>
            </a:lvl2pPr>
            <a:lvl3pPr marL="914033" indent="0" algn="ctr">
              <a:buNone/>
              <a:defRPr>
                <a:solidFill>
                  <a:schemeClr val="tx1">
                    <a:tint val="75000"/>
                  </a:schemeClr>
                </a:solidFill>
              </a:defRPr>
            </a:lvl3pPr>
            <a:lvl4pPr marL="1371052" indent="0" algn="ctr">
              <a:buNone/>
              <a:defRPr>
                <a:solidFill>
                  <a:schemeClr val="tx1">
                    <a:tint val="75000"/>
                  </a:schemeClr>
                </a:solidFill>
              </a:defRPr>
            </a:lvl4pPr>
            <a:lvl5pPr marL="1828068" indent="0" algn="ctr">
              <a:buNone/>
              <a:defRPr>
                <a:solidFill>
                  <a:schemeClr val="tx1">
                    <a:tint val="75000"/>
                  </a:schemeClr>
                </a:solidFill>
              </a:defRPr>
            </a:lvl5pPr>
            <a:lvl6pPr marL="2285087" indent="0" algn="ctr">
              <a:buNone/>
              <a:defRPr>
                <a:solidFill>
                  <a:schemeClr val="tx1">
                    <a:tint val="75000"/>
                  </a:schemeClr>
                </a:solidFill>
              </a:defRPr>
            </a:lvl6pPr>
            <a:lvl7pPr marL="2742101" indent="0" algn="ctr">
              <a:buNone/>
              <a:defRPr>
                <a:solidFill>
                  <a:schemeClr val="tx1">
                    <a:tint val="75000"/>
                  </a:schemeClr>
                </a:solidFill>
              </a:defRPr>
            </a:lvl7pPr>
            <a:lvl8pPr marL="3199120" indent="0" algn="ctr">
              <a:buNone/>
              <a:defRPr>
                <a:solidFill>
                  <a:schemeClr val="tx1">
                    <a:tint val="75000"/>
                  </a:schemeClr>
                </a:solidFill>
              </a:defRPr>
            </a:lvl8pPr>
            <a:lvl9pPr marL="365613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xmlns="" val="4133920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5.jpe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4.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894" y="404911"/>
            <a:ext cx="7846637" cy="404906"/>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894" y="971775"/>
            <a:ext cx="7846637" cy="35901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91377" tIns="45691" rIns="91377" bIns="45691" rtlCol="0" anchor="ctr"/>
          <a:lstStyle>
            <a:lvl1pPr algn="l">
              <a:defRPr sz="1200">
                <a:solidFill>
                  <a:schemeClr val="tx1">
                    <a:tint val="75000"/>
                  </a:schemeClr>
                </a:solidFill>
                <a:latin typeface="Arial" pitchFamily="34" charset="0"/>
                <a:cs typeface="Arial" pitchFamily="34" charset="0"/>
              </a:defRPr>
            </a:lvl1pPr>
          </a:lstStyle>
          <a:p>
            <a:pPr defTabSz="913757"/>
            <a:fld id="{CC7C2EE2-2369-45E1-8C58-42611D21830C}" type="datetime1">
              <a:rPr lang="en-GB" smtClean="0">
                <a:solidFill>
                  <a:srgbClr val="3B464D">
                    <a:tint val="75000"/>
                  </a:srgbClr>
                </a:solidFill>
              </a:rPr>
              <a:pPr defTabSz="913757"/>
              <a:t>25/10/2018</a:t>
            </a:fld>
            <a:endParaRPr lang="en-GB" dirty="0">
              <a:solidFill>
                <a:srgbClr val="3B464D">
                  <a:tint val="75000"/>
                </a:srgbClr>
              </a:solidFill>
            </a:endParaRPr>
          </a:p>
        </p:txBody>
      </p:sp>
      <p:sp>
        <p:nvSpPr>
          <p:cNvPr id="5" name="Footer Placeholder 4"/>
          <p:cNvSpPr>
            <a:spLocks noGrp="1"/>
          </p:cNvSpPr>
          <p:nvPr>
            <p:ph type="ftr" sz="quarter" idx="3"/>
          </p:nvPr>
        </p:nvSpPr>
        <p:spPr>
          <a:xfrm>
            <a:off x="3124207" y="4767264"/>
            <a:ext cx="2895600" cy="273844"/>
          </a:xfrm>
          <a:prstGeom prst="rect">
            <a:avLst/>
          </a:prstGeom>
        </p:spPr>
        <p:txBody>
          <a:bodyPr vert="horz" lIns="91377" tIns="45691" rIns="91377" bIns="45691" rtlCol="0" anchor="ctr"/>
          <a:lstStyle>
            <a:lvl1pPr algn="ctr">
              <a:defRPr sz="1200">
                <a:solidFill>
                  <a:schemeClr val="tx1">
                    <a:tint val="75000"/>
                  </a:schemeClr>
                </a:solidFill>
                <a:latin typeface="Arial" pitchFamily="34" charset="0"/>
                <a:cs typeface="Arial" pitchFamily="34" charset="0"/>
              </a:defRPr>
            </a:lvl1pPr>
          </a:lstStyle>
          <a:p>
            <a:pPr defTabSz="913757"/>
            <a:endParaRPr lang="en-GB">
              <a:solidFill>
                <a:srgbClr val="3B464D">
                  <a:tint val="75000"/>
                </a:srgbClr>
              </a:solidFill>
            </a:endParaRPr>
          </a:p>
        </p:txBody>
      </p:sp>
      <p:sp>
        <p:nvSpPr>
          <p:cNvPr id="6" name="Slide Number Placeholder 5"/>
          <p:cNvSpPr>
            <a:spLocks noGrp="1"/>
          </p:cNvSpPr>
          <p:nvPr>
            <p:ph type="sldNum" sz="quarter" idx="4"/>
          </p:nvPr>
        </p:nvSpPr>
        <p:spPr>
          <a:xfrm>
            <a:off x="6553207" y="4767264"/>
            <a:ext cx="2133600" cy="273844"/>
          </a:xfrm>
          <a:prstGeom prst="rect">
            <a:avLst/>
          </a:prstGeom>
        </p:spPr>
        <p:txBody>
          <a:bodyPr vert="horz" lIns="91377" tIns="45691" rIns="91377" bIns="45691" rtlCol="0" anchor="ctr"/>
          <a:lstStyle>
            <a:lvl1pPr algn="r">
              <a:defRPr sz="1200">
                <a:solidFill>
                  <a:schemeClr val="tx1">
                    <a:tint val="75000"/>
                  </a:schemeClr>
                </a:solidFill>
                <a:latin typeface="Arial" pitchFamily="34" charset="0"/>
                <a:cs typeface="Arial" pitchFamily="34" charset="0"/>
              </a:defRPr>
            </a:lvl1pPr>
          </a:lstStyle>
          <a:p>
            <a:pPr defTabSz="913757"/>
            <a:fld id="{3B506E44-D84A-4F3A-9824-78A2EC201ABA}" type="slidenum">
              <a:rPr lang="en-GB" smtClean="0">
                <a:solidFill>
                  <a:srgbClr val="3B464D">
                    <a:tint val="75000"/>
                  </a:srgbClr>
                </a:solidFill>
              </a:rPr>
              <a:pPr defTabSz="913757"/>
              <a:t>‹#›</a:t>
            </a:fld>
            <a:endParaRPr lang="en-GB">
              <a:solidFill>
                <a:srgbClr val="3B464D">
                  <a:tint val="75000"/>
                </a:srgbClr>
              </a:solidFill>
            </a:endParaRPr>
          </a:p>
        </p:txBody>
      </p:sp>
    </p:spTree>
    <p:extLst>
      <p:ext uri="{BB962C8B-B14F-4D97-AF65-F5344CB8AC3E}">
        <p14:creationId xmlns:p14="http://schemas.microsoft.com/office/powerpoint/2010/main" xmlns="" val="242490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l" defTabSz="913757" rtl="0" eaLnBrk="1" latinLnBrk="0" hangingPunct="1">
        <a:lnSpc>
          <a:spcPts val="2794"/>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852" indent="-215852" algn="l" defTabSz="913757" rtl="0" eaLnBrk="1" latinLnBrk="0" hangingPunct="1">
        <a:lnSpc>
          <a:spcPts val="2794"/>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699" indent="-215852" algn="l" defTabSz="913757" rtl="0" eaLnBrk="1" latinLnBrk="0" hangingPunct="1">
        <a:lnSpc>
          <a:spcPts val="2794"/>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545" indent="-215852" algn="l" defTabSz="913757" rtl="0" eaLnBrk="1" latinLnBrk="0" hangingPunct="1">
        <a:lnSpc>
          <a:spcPts val="2794"/>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392" indent="-215852" algn="l" defTabSz="913757" rtl="0" eaLnBrk="1" latinLnBrk="0" hangingPunct="1">
        <a:lnSpc>
          <a:spcPts val="2794"/>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244" indent="-215852" algn="l" defTabSz="986738" rtl="0" eaLnBrk="1" latinLnBrk="0" hangingPunct="1">
        <a:lnSpc>
          <a:spcPts val="2794"/>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2837" indent="-228439" algn="l" defTabSz="9137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21" indent="-228439" algn="l" defTabSz="9137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600" indent="-228439" algn="l" defTabSz="9137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80" indent="-228439" algn="l" defTabSz="9137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7" rtl="0" eaLnBrk="1" latinLnBrk="0" hangingPunct="1">
        <a:defRPr sz="1800" kern="1200">
          <a:solidFill>
            <a:schemeClr val="tx1"/>
          </a:solidFill>
          <a:latin typeface="+mn-lt"/>
          <a:ea typeface="+mn-ea"/>
          <a:cs typeface="+mn-cs"/>
        </a:defRPr>
      </a:lvl1pPr>
      <a:lvl2pPr marL="456884" algn="l" defTabSz="913757" rtl="0" eaLnBrk="1" latinLnBrk="0" hangingPunct="1">
        <a:defRPr sz="1800" kern="1200">
          <a:solidFill>
            <a:schemeClr val="tx1"/>
          </a:solidFill>
          <a:latin typeface="+mn-lt"/>
          <a:ea typeface="+mn-ea"/>
          <a:cs typeface="+mn-cs"/>
        </a:defRPr>
      </a:lvl2pPr>
      <a:lvl3pPr marL="913757" algn="l" defTabSz="913757" rtl="0" eaLnBrk="1" latinLnBrk="0" hangingPunct="1">
        <a:defRPr sz="1800" kern="1200">
          <a:solidFill>
            <a:schemeClr val="tx1"/>
          </a:solidFill>
          <a:latin typeface="+mn-lt"/>
          <a:ea typeface="+mn-ea"/>
          <a:cs typeface="+mn-cs"/>
        </a:defRPr>
      </a:lvl3pPr>
      <a:lvl4pPr marL="1370641" algn="l" defTabSz="913757" rtl="0" eaLnBrk="1" latinLnBrk="0" hangingPunct="1">
        <a:defRPr sz="1800" kern="1200">
          <a:solidFill>
            <a:schemeClr val="tx1"/>
          </a:solidFill>
          <a:latin typeface="+mn-lt"/>
          <a:ea typeface="+mn-ea"/>
          <a:cs typeface="+mn-cs"/>
        </a:defRPr>
      </a:lvl4pPr>
      <a:lvl5pPr marL="1827519" algn="l" defTabSz="913757" rtl="0" eaLnBrk="1" latinLnBrk="0" hangingPunct="1">
        <a:defRPr sz="1800" kern="1200">
          <a:solidFill>
            <a:schemeClr val="tx1"/>
          </a:solidFill>
          <a:latin typeface="+mn-lt"/>
          <a:ea typeface="+mn-ea"/>
          <a:cs typeface="+mn-cs"/>
        </a:defRPr>
      </a:lvl5pPr>
      <a:lvl6pPr marL="2284401" algn="l" defTabSz="913757" rtl="0" eaLnBrk="1" latinLnBrk="0" hangingPunct="1">
        <a:defRPr sz="1800" kern="1200">
          <a:solidFill>
            <a:schemeClr val="tx1"/>
          </a:solidFill>
          <a:latin typeface="+mn-lt"/>
          <a:ea typeface="+mn-ea"/>
          <a:cs typeface="+mn-cs"/>
        </a:defRPr>
      </a:lvl6pPr>
      <a:lvl7pPr marL="2741279" algn="l" defTabSz="913757" rtl="0" eaLnBrk="1" latinLnBrk="0" hangingPunct="1">
        <a:defRPr sz="1800" kern="1200">
          <a:solidFill>
            <a:schemeClr val="tx1"/>
          </a:solidFill>
          <a:latin typeface="+mn-lt"/>
          <a:ea typeface="+mn-ea"/>
          <a:cs typeface="+mn-cs"/>
        </a:defRPr>
      </a:lvl7pPr>
      <a:lvl8pPr marL="3198160" algn="l" defTabSz="913757" rtl="0" eaLnBrk="1" latinLnBrk="0" hangingPunct="1">
        <a:defRPr sz="1800" kern="1200">
          <a:solidFill>
            <a:schemeClr val="tx1"/>
          </a:solidFill>
          <a:latin typeface="+mn-lt"/>
          <a:ea typeface="+mn-ea"/>
          <a:cs typeface="+mn-cs"/>
        </a:defRPr>
      </a:lvl8pPr>
      <a:lvl9pPr marL="3655043" algn="l" defTabSz="9137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891" y="404908"/>
            <a:ext cx="7846637" cy="404906"/>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891" y="971775"/>
            <a:ext cx="7846637" cy="35901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91404" tIns="45703" rIns="91404" bIns="45703" rtlCol="0" anchor="ctr"/>
          <a:lstStyle>
            <a:lvl1pPr algn="l">
              <a:defRPr sz="1200">
                <a:solidFill>
                  <a:schemeClr val="tx1">
                    <a:tint val="75000"/>
                  </a:schemeClr>
                </a:solidFill>
                <a:latin typeface="Arial" pitchFamily="34" charset="0"/>
                <a:cs typeface="Arial" pitchFamily="34" charset="0"/>
              </a:defRPr>
            </a:lvl1pPr>
          </a:lstStyle>
          <a:p>
            <a:pPr defTabSz="914033"/>
            <a:fld id="{CC7C2EE2-2369-45E1-8C58-42611D21830C}" type="datetime1">
              <a:rPr lang="en-GB" smtClean="0">
                <a:solidFill>
                  <a:srgbClr val="3B464D">
                    <a:tint val="75000"/>
                  </a:srgbClr>
                </a:solidFill>
              </a:rPr>
              <a:pPr defTabSz="914033"/>
              <a:t>25/10/2018</a:t>
            </a:fld>
            <a:endParaRPr lang="en-GB" dirty="0">
              <a:solidFill>
                <a:srgbClr val="3B464D">
                  <a:tint val="75000"/>
                </a:srgbClr>
              </a:solidFill>
            </a:endParaRPr>
          </a:p>
        </p:txBody>
      </p:sp>
      <p:sp>
        <p:nvSpPr>
          <p:cNvPr id="5" name="Footer Placeholder 4"/>
          <p:cNvSpPr>
            <a:spLocks noGrp="1"/>
          </p:cNvSpPr>
          <p:nvPr>
            <p:ph type="ftr" sz="quarter" idx="3"/>
          </p:nvPr>
        </p:nvSpPr>
        <p:spPr>
          <a:xfrm>
            <a:off x="3124204" y="4767264"/>
            <a:ext cx="2895600" cy="273844"/>
          </a:xfrm>
          <a:prstGeom prst="rect">
            <a:avLst/>
          </a:prstGeom>
        </p:spPr>
        <p:txBody>
          <a:bodyPr vert="horz" lIns="91404" tIns="45703" rIns="91404" bIns="45703" rtlCol="0" anchor="ctr"/>
          <a:lstStyle>
            <a:lvl1pPr algn="ctr">
              <a:defRPr sz="1200">
                <a:solidFill>
                  <a:schemeClr val="tx1">
                    <a:tint val="75000"/>
                  </a:schemeClr>
                </a:solidFill>
                <a:latin typeface="Arial" pitchFamily="34" charset="0"/>
                <a:cs typeface="Arial" pitchFamily="34" charset="0"/>
              </a:defRPr>
            </a:lvl1pPr>
          </a:lstStyle>
          <a:p>
            <a:pPr defTabSz="914033"/>
            <a:endParaRPr lang="en-GB">
              <a:solidFill>
                <a:srgbClr val="3B464D">
                  <a:tint val="75000"/>
                </a:srgbClr>
              </a:solidFill>
            </a:endParaRPr>
          </a:p>
        </p:txBody>
      </p:sp>
      <p:sp>
        <p:nvSpPr>
          <p:cNvPr id="6" name="Slide Number Placeholder 5"/>
          <p:cNvSpPr>
            <a:spLocks noGrp="1"/>
          </p:cNvSpPr>
          <p:nvPr>
            <p:ph type="sldNum" sz="quarter" idx="4"/>
          </p:nvPr>
        </p:nvSpPr>
        <p:spPr>
          <a:xfrm>
            <a:off x="6553204" y="4767264"/>
            <a:ext cx="2133600" cy="273844"/>
          </a:xfrm>
          <a:prstGeom prst="rect">
            <a:avLst/>
          </a:prstGeom>
        </p:spPr>
        <p:txBody>
          <a:bodyPr vert="horz" lIns="91404" tIns="45703" rIns="91404" bIns="45703" rtlCol="0" anchor="ctr"/>
          <a:lstStyle>
            <a:lvl1pPr algn="r">
              <a:defRPr sz="1200">
                <a:solidFill>
                  <a:schemeClr val="tx1">
                    <a:tint val="75000"/>
                  </a:schemeClr>
                </a:solidFill>
                <a:latin typeface="Arial" pitchFamily="34" charset="0"/>
                <a:cs typeface="Arial" pitchFamily="34" charset="0"/>
              </a:defRPr>
            </a:lvl1pPr>
          </a:lstStyle>
          <a:p>
            <a:pPr defTabSz="914033"/>
            <a:fld id="{3B506E44-D84A-4F3A-9824-78A2EC201ABA}" type="slidenum">
              <a:rPr lang="en-GB" smtClean="0">
                <a:solidFill>
                  <a:srgbClr val="3B464D">
                    <a:tint val="75000"/>
                  </a:srgbClr>
                </a:solidFill>
              </a:rPr>
              <a:pPr defTabSz="914033"/>
              <a:t>‹#›</a:t>
            </a:fld>
            <a:endParaRPr lang="en-GB">
              <a:solidFill>
                <a:srgbClr val="3B464D">
                  <a:tint val="75000"/>
                </a:srgbClr>
              </a:solidFill>
            </a:endParaRPr>
          </a:p>
        </p:txBody>
      </p:sp>
    </p:spTree>
    <p:extLst>
      <p:ext uri="{BB962C8B-B14F-4D97-AF65-F5344CB8AC3E}">
        <p14:creationId xmlns:p14="http://schemas.microsoft.com/office/powerpoint/2010/main" xmlns="" val="25473360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702" r:id="rId9"/>
    <p:sldLayoutId id="2147483715" r:id="rId10"/>
  </p:sldLayoutIdLst>
  <p:timing>
    <p:tnLst>
      <p:par>
        <p:cTn id="1" dur="indefinite" restart="never" nodeType="tmRoot"/>
      </p:par>
    </p:tnLst>
  </p:timing>
  <p:hf hdr="0" ftr="0" dt="0"/>
  <p:txStyles>
    <p:titleStyle>
      <a:lvl1pPr algn="l" defTabSz="914033" rtl="0" eaLnBrk="1" latinLnBrk="0" hangingPunct="1">
        <a:lnSpc>
          <a:spcPts val="2797"/>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915" indent="-215915" algn="l" defTabSz="914033" rtl="0" eaLnBrk="1" latinLnBrk="0" hangingPunct="1">
        <a:lnSpc>
          <a:spcPts val="2797"/>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828" indent="-215915" algn="l" defTabSz="914033" rtl="0" eaLnBrk="1" latinLnBrk="0" hangingPunct="1">
        <a:lnSpc>
          <a:spcPts val="279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740" indent="-215915" algn="l" defTabSz="914033" rtl="0" eaLnBrk="1" latinLnBrk="0" hangingPunct="1">
        <a:lnSpc>
          <a:spcPts val="279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653" indent="-215915" algn="l" defTabSz="914033" rtl="0" eaLnBrk="1" latinLnBrk="0" hangingPunct="1">
        <a:lnSpc>
          <a:spcPts val="279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568" indent="-215915" algn="l" defTabSz="987032" rtl="0" eaLnBrk="1" latinLnBrk="0" hangingPunct="1">
        <a:lnSpc>
          <a:spcPts val="279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3593" indent="-228508" algn="l" defTabSz="9140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2" indent="-228508" algn="l" defTabSz="9140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28" indent="-228508" algn="l" defTabSz="9140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7" indent="-228508" algn="l" defTabSz="9140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33" rtl="0" eaLnBrk="1" latinLnBrk="0" hangingPunct="1">
        <a:defRPr sz="1800" kern="1200">
          <a:solidFill>
            <a:schemeClr val="tx1"/>
          </a:solidFill>
          <a:latin typeface="+mn-lt"/>
          <a:ea typeface="+mn-ea"/>
          <a:cs typeface="+mn-cs"/>
        </a:defRPr>
      </a:lvl1pPr>
      <a:lvl2pPr marL="457019" algn="l" defTabSz="914033" rtl="0" eaLnBrk="1" latinLnBrk="0" hangingPunct="1">
        <a:defRPr sz="1800" kern="1200">
          <a:solidFill>
            <a:schemeClr val="tx1"/>
          </a:solidFill>
          <a:latin typeface="+mn-lt"/>
          <a:ea typeface="+mn-ea"/>
          <a:cs typeface="+mn-cs"/>
        </a:defRPr>
      </a:lvl2pPr>
      <a:lvl3pPr marL="914033" algn="l" defTabSz="914033" rtl="0" eaLnBrk="1" latinLnBrk="0" hangingPunct="1">
        <a:defRPr sz="1800" kern="1200">
          <a:solidFill>
            <a:schemeClr val="tx1"/>
          </a:solidFill>
          <a:latin typeface="+mn-lt"/>
          <a:ea typeface="+mn-ea"/>
          <a:cs typeface="+mn-cs"/>
        </a:defRPr>
      </a:lvl3pPr>
      <a:lvl4pPr marL="1371052" algn="l" defTabSz="914033" rtl="0" eaLnBrk="1" latinLnBrk="0" hangingPunct="1">
        <a:defRPr sz="1800" kern="1200">
          <a:solidFill>
            <a:schemeClr val="tx1"/>
          </a:solidFill>
          <a:latin typeface="+mn-lt"/>
          <a:ea typeface="+mn-ea"/>
          <a:cs typeface="+mn-cs"/>
        </a:defRPr>
      </a:lvl4pPr>
      <a:lvl5pPr marL="1828068" algn="l" defTabSz="914033" rtl="0" eaLnBrk="1" latinLnBrk="0" hangingPunct="1">
        <a:defRPr sz="1800" kern="1200">
          <a:solidFill>
            <a:schemeClr val="tx1"/>
          </a:solidFill>
          <a:latin typeface="+mn-lt"/>
          <a:ea typeface="+mn-ea"/>
          <a:cs typeface="+mn-cs"/>
        </a:defRPr>
      </a:lvl5pPr>
      <a:lvl6pPr marL="2285087" algn="l" defTabSz="914033" rtl="0" eaLnBrk="1" latinLnBrk="0" hangingPunct="1">
        <a:defRPr sz="1800" kern="1200">
          <a:solidFill>
            <a:schemeClr val="tx1"/>
          </a:solidFill>
          <a:latin typeface="+mn-lt"/>
          <a:ea typeface="+mn-ea"/>
          <a:cs typeface="+mn-cs"/>
        </a:defRPr>
      </a:lvl6pPr>
      <a:lvl7pPr marL="2742101" algn="l" defTabSz="914033" rtl="0" eaLnBrk="1" latinLnBrk="0" hangingPunct="1">
        <a:defRPr sz="1800" kern="1200">
          <a:solidFill>
            <a:schemeClr val="tx1"/>
          </a:solidFill>
          <a:latin typeface="+mn-lt"/>
          <a:ea typeface="+mn-ea"/>
          <a:cs typeface="+mn-cs"/>
        </a:defRPr>
      </a:lvl7pPr>
      <a:lvl8pPr marL="3199120" algn="l" defTabSz="914033" rtl="0" eaLnBrk="1" latinLnBrk="0" hangingPunct="1">
        <a:defRPr sz="1800" kern="1200">
          <a:solidFill>
            <a:schemeClr val="tx1"/>
          </a:solidFill>
          <a:latin typeface="+mn-lt"/>
          <a:ea typeface="+mn-ea"/>
          <a:cs typeface="+mn-cs"/>
        </a:defRPr>
      </a:lvl8pPr>
      <a:lvl9pPr marL="3656138" algn="l" defTabSz="9140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0" y="4893469"/>
            <a:ext cx="9144000" cy="250031"/>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mtClean="0">
              <a:solidFill>
                <a:srgbClr val="4C575F"/>
              </a:solidFill>
            </a:endParaRPr>
          </a:p>
        </p:txBody>
      </p:sp>
      <p:sp>
        <p:nvSpPr>
          <p:cNvPr id="1027" name="Rectangle 4"/>
          <p:cNvSpPr>
            <a:spLocks noGrp="1" noChangeArrowheads="1"/>
          </p:cNvSpPr>
          <p:nvPr>
            <p:ph type="title"/>
          </p:nvPr>
        </p:nvSpPr>
        <p:spPr bwMode="auto">
          <a:xfrm>
            <a:off x="755650" y="303610"/>
            <a:ext cx="7689850" cy="47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smtClean="0"/>
              <a:t>Title</a:t>
            </a:r>
          </a:p>
        </p:txBody>
      </p:sp>
      <p:sp>
        <p:nvSpPr>
          <p:cNvPr id="1028" name="Rectangle 5"/>
          <p:cNvSpPr>
            <a:spLocks noGrp="1" noChangeArrowheads="1"/>
          </p:cNvSpPr>
          <p:nvPr>
            <p:ph type="body" idx="1"/>
          </p:nvPr>
        </p:nvSpPr>
        <p:spPr bwMode="auto">
          <a:xfrm>
            <a:off x="755650" y="897731"/>
            <a:ext cx="7678738" cy="367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3078" name="Rectangle 6"/>
          <p:cNvSpPr>
            <a:spLocks noGrp="1" noChangeArrowheads="1"/>
          </p:cNvSpPr>
          <p:nvPr>
            <p:ph type="dt" sz="half" idx="2"/>
          </p:nvPr>
        </p:nvSpPr>
        <p:spPr bwMode="auto">
          <a:xfrm>
            <a:off x="1331914" y="4938712"/>
            <a:ext cx="1150937" cy="110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defRPr sz="1200">
                <a:latin typeface="Arial" charset="0"/>
                <a:cs typeface="Arial" charset="0"/>
              </a:defRPr>
            </a:lvl1pPr>
          </a:lstStyle>
          <a:p>
            <a:pPr defTabSz="914400" fontAlgn="base">
              <a:spcBef>
                <a:spcPct val="0"/>
              </a:spcBef>
              <a:spcAft>
                <a:spcPct val="0"/>
              </a:spcAft>
              <a:defRPr/>
            </a:pPr>
            <a:fld id="{ED6C9B55-D054-4F69-B875-57B8AAF309FF}" type="datetime1">
              <a:rPr lang="en-US" altLang="en-US">
                <a:solidFill>
                  <a:srgbClr val="4C575F"/>
                </a:solidFill>
              </a:rPr>
              <a:pPr defTabSz="914400" fontAlgn="base">
                <a:spcBef>
                  <a:spcPct val="0"/>
                </a:spcBef>
                <a:spcAft>
                  <a:spcPct val="0"/>
                </a:spcAft>
                <a:defRPr/>
              </a:pPr>
              <a:t>10/25/2018</a:t>
            </a:fld>
            <a:endParaRPr lang="de-DE" altLang="en-US">
              <a:solidFill>
                <a:srgbClr val="4C575F"/>
              </a:solidFill>
            </a:endParaRPr>
          </a:p>
        </p:txBody>
      </p:sp>
      <p:sp>
        <p:nvSpPr>
          <p:cNvPr id="3079" name="Rectangle 7"/>
          <p:cNvSpPr>
            <a:spLocks noGrp="1" noChangeArrowheads="1"/>
          </p:cNvSpPr>
          <p:nvPr>
            <p:ph type="sldNum" sz="quarter" idx="4"/>
          </p:nvPr>
        </p:nvSpPr>
        <p:spPr bwMode="auto">
          <a:xfrm>
            <a:off x="8172450" y="4938713"/>
            <a:ext cx="755650" cy="163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latin typeface="Arial" charset="0"/>
                <a:cs typeface="Arial" charset="0"/>
              </a:defRPr>
            </a:lvl1pPr>
          </a:lstStyle>
          <a:p>
            <a:pPr defTabSz="914400" fontAlgn="base">
              <a:spcBef>
                <a:spcPct val="0"/>
              </a:spcBef>
              <a:spcAft>
                <a:spcPct val="0"/>
              </a:spcAft>
              <a:defRPr/>
            </a:pPr>
            <a:fld id="{D520C679-18C4-4EDE-A106-81FA87696F1B}" type="slidenum">
              <a:rPr lang="de-DE" altLang="en-US">
                <a:solidFill>
                  <a:srgbClr val="4C575F"/>
                </a:solidFill>
              </a:rPr>
              <a:pPr defTabSz="914400" fontAlgn="base">
                <a:spcBef>
                  <a:spcPct val="0"/>
                </a:spcBef>
                <a:spcAft>
                  <a:spcPct val="0"/>
                </a:spcAft>
                <a:defRPr/>
              </a:pPr>
              <a:t>‹#›</a:t>
            </a:fld>
            <a:endParaRPr lang="de-DE" altLang="en-US" dirty="0">
              <a:solidFill>
                <a:srgbClr val="4C575F"/>
              </a:solidFill>
            </a:endParaRPr>
          </a:p>
        </p:txBody>
      </p:sp>
      <p:sp>
        <p:nvSpPr>
          <p:cNvPr id="1031" name="Rectangle 8"/>
          <p:cNvSpPr>
            <a:spLocks noChangeArrowheads="1"/>
          </p:cNvSpPr>
          <p:nvPr/>
        </p:nvSpPr>
        <p:spPr bwMode="auto">
          <a:xfrm>
            <a:off x="815976" y="283369"/>
            <a:ext cx="8342313" cy="13097"/>
          </a:xfrm>
          <a:prstGeom prst="rect">
            <a:avLst/>
          </a:prstGeom>
          <a:solidFill>
            <a:srgbClr val="C0312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mtClean="0">
              <a:solidFill>
                <a:srgbClr val="4C575F"/>
              </a:solidFill>
            </a:endParaRPr>
          </a:p>
        </p:txBody>
      </p:sp>
      <p:pic>
        <p:nvPicPr>
          <p:cNvPr id="1032" name="Picture 9" descr="EPO_rgb_300dpi"/>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 y="1"/>
            <a:ext cx="792163" cy="29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Rectangle 12"/>
          <p:cNvSpPr>
            <a:spLocks noGrp="1" noChangeArrowheads="1"/>
          </p:cNvSpPr>
          <p:nvPr>
            <p:ph type="ftr" sz="quarter" idx="3"/>
          </p:nvPr>
        </p:nvSpPr>
        <p:spPr bwMode="auto">
          <a:xfrm>
            <a:off x="539751" y="4893469"/>
            <a:ext cx="6911975" cy="208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defTabSz="914400" fontAlgn="base">
              <a:spcBef>
                <a:spcPct val="0"/>
              </a:spcBef>
              <a:spcAft>
                <a:spcPct val="0"/>
              </a:spcAft>
              <a:defRPr/>
            </a:pPr>
            <a:r>
              <a:rPr lang="de-DE" altLang="en-US">
                <a:solidFill>
                  <a:srgbClr val="4C575F"/>
                </a:solidFill>
              </a:rPr>
              <a:t>PPH workshop</a:t>
            </a:r>
          </a:p>
        </p:txBody>
      </p:sp>
    </p:spTree>
    <p:extLst>
      <p:ext uri="{BB962C8B-B14F-4D97-AF65-F5344CB8AC3E}">
        <p14:creationId xmlns:p14="http://schemas.microsoft.com/office/powerpoint/2010/main" xmlns="" val="41638511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spd="slow"/>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667625" y="4677966"/>
            <a:ext cx="865188" cy="161925"/>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defRPr/>
            </a:pPr>
            <a:endParaRPr lang="fr-FR" altLang="fr-FR" dirty="0">
              <a:solidFill>
                <a:srgbClr val="000000"/>
              </a:solidFill>
            </a:endParaRPr>
          </a:p>
        </p:txBody>
      </p:sp>
      <p:sp>
        <p:nvSpPr>
          <p:cNvPr id="1027" name="Rectangle 2"/>
          <p:cNvSpPr>
            <a:spLocks noGrp="1" noChangeArrowheads="1"/>
          </p:cNvSpPr>
          <p:nvPr>
            <p:ph type="title"/>
          </p:nvPr>
        </p:nvSpPr>
        <p:spPr bwMode="auto">
          <a:xfrm>
            <a:off x="457200" y="205978"/>
            <a:ext cx="8229600" cy="8572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fr-FR" dirty="0"/>
              <a:t>Click to edit Master title style</a:t>
            </a:r>
          </a:p>
        </p:txBody>
      </p:sp>
      <p:sp>
        <p:nvSpPr>
          <p:cNvPr id="1028" name="Rectangle 3"/>
          <p:cNvSpPr>
            <a:spLocks noGrp="1" noChangeArrowheads="1"/>
          </p:cNvSpPr>
          <p:nvPr>
            <p:ph type="body" idx="1"/>
          </p:nvPr>
        </p:nvSpPr>
        <p:spPr bwMode="auto">
          <a:xfrm>
            <a:off x="457200" y="1329929"/>
            <a:ext cx="8229600" cy="3264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 Click to edit Master text styles</a:t>
            </a:r>
          </a:p>
          <a:p>
            <a:pPr lvl="1"/>
            <a:r>
              <a:rPr lang="en-US" altLang="fr-FR" dirty="0"/>
              <a:t> Second level</a:t>
            </a:r>
          </a:p>
          <a:p>
            <a:pPr lvl="2"/>
            <a:r>
              <a:rPr lang="en-US" altLang="fr-FR" dirty="0"/>
              <a:t>  Third level</a:t>
            </a:r>
          </a:p>
        </p:txBody>
      </p:sp>
      <p:sp>
        <p:nvSpPr>
          <p:cNvPr id="1033" name="Rectangle 9"/>
          <p:cNvSpPr>
            <a:spLocks noChangeArrowheads="1"/>
          </p:cNvSpPr>
          <p:nvPr userDrawn="1"/>
        </p:nvSpPr>
        <p:spPr bwMode="auto">
          <a:xfrm>
            <a:off x="0" y="4731544"/>
            <a:ext cx="2555875" cy="411956"/>
          </a:xfrm>
          <a:prstGeom prst="rect">
            <a:avLst/>
          </a:prstGeom>
          <a:noFill/>
          <a:ln w="9525">
            <a:noFill/>
            <a:miter lim="800000"/>
            <a:headEnd/>
            <a:tailEnd/>
          </a:ln>
          <a:effec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0" fontAlgn="base" hangingPunct="0">
              <a:spcBef>
                <a:spcPct val="0"/>
              </a:spcBef>
              <a:spcAft>
                <a:spcPct val="0"/>
              </a:spcAft>
              <a:defRPr/>
            </a:pPr>
            <a:endParaRPr lang="fr-FR" altLang="fr-FR" sz="1100" dirty="0">
              <a:solidFill>
                <a:srgbClr val="000000"/>
              </a:solidFill>
              <a:ea typeface="ヒラギノ角ゴ Pro W3"/>
              <a:cs typeface="ヒラギノ角ゴ Pro W3"/>
            </a:endParaRPr>
          </a:p>
        </p:txBody>
      </p:sp>
    </p:spTree>
    <p:extLst>
      <p:ext uri="{BB962C8B-B14F-4D97-AF65-F5344CB8AC3E}">
        <p14:creationId xmlns:p14="http://schemas.microsoft.com/office/powerpoint/2010/main" xmlns="" val="10037868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hf sldNum="0" hdr="0" ftr="0" dt="0"/>
  <p:txStyles>
    <p:titleStyle>
      <a:lvl1pPr algn="l" rtl="0" eaLnBrk="0" fontAlgn="base" hangingPunct="0">
        <a:spcBef>
          <a:spcPct val="0"/>
        </a:spcBef>
        <a:spcAft>
          <a:spcPct val="0"/>
        </a:spcAft>
        <a:defRPr sz="2400" b="1">
          <a:solidFill>
            <a:srgbClr val="32464D"/>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0" indent="0" algn="l" rtl="0" eaLnBrk="0" fontAlgn="base" hangingPunct="0">
        <a:spcBef>
          <a:spcPct val="20000"/>
        </a:spcBef>
        <a:spcAft>
          <a:spcPct val="0"/>
        </a:spcAft>
        <a:buFontTx/>
        <a:buNone/>
        <a:defRPr sz="2000">
          <a:solidFill>
            <a:schemeClr val="tx1"/>
          </a:solidFill>
          <a:latin typeface="+mn-lt"/>
          <a:ea typeface="+mn-ea"/>
          <a:cs typeface="+mn-cs"/>
        </a:defRPr>
      </a:lvl1pPr>
      <a:lvl2pPr marL="800100" indent="-342900" algn="l" rtl="0" eaLnBrk="0" fontAlgn="base" hangingPunct="0">
        <a:spcBef>
          <a:spcPct val="20000"/>
        </a:spcBef>
        <a:spcAft>
          <a:spcPct val="0"/>
        </a:spcAft>
        <a:buClr>
          <a:srgbClr val="9D0A2B"/>
        </a:buClr>
        <a:buFont typeface="Wingdings" pitchFamily="2" charset="2"/>
        <a:buChar char="§"/>
        <a:defRPr sz="2400">
          <a:solidFill>
            <a:schemeClr val="tx1"/>
          </a:solidFill>
          <a:latin typeface="+mn-lt"/>
          <a:cs typeface="+mn-cs"/>
        </a:defRPr>
      </a:lvl2pPr>
      <a:lvl3pPr marL="914400" indent="0" algn="l" rtl="0" eaLnBrk="0" fontAlgn="base" hangingPunct="0">
        <a:spcBef>
          <a:spcPct val="20000"/>
        </a:spcBef>
        <a:spcAft>
          <a:spcPct val="0"/>
        </a:spcAft>
        <a:buClr>
          <a:srgbClr val="9D0A2B"/>
        </a:buClr>
        <a:buFont typeface="Wingdings" pitchFamily="2" charset="2"/>
        <a:buNone/>
        <a:defRPr sz="2400">
          <a:solidFill>
            <a:schemeClr val="tx1"/>
          </a:solidFill>
          <a:latin typeface="Calibri"/>
          <a:cs typeface="+mn-cs"/>
          <a:sym typeface="Symbol"/>
        </a:defRPr>
      </a:lvl3pPr>
      <a:lvl4pPr marL="1600200" indent="-228600" algn="l" rtl="0" eaLnBrk="0" fontAlgn="base" hangingPunct="0">
        <a:spcBef>
          <a:spcPct val="20000"/>
        </a:spcBef>
        <a:spcAft>
          <a:spcPct val="0"/>
        </a:spcAft>
        <a:buBlip>
          <a:blip r:embed="rId24"/>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24"/>
        </a:buBlip>
        <a:defRPr sz="2400">
          <a:solidFill>
            <a:schemeClr val="tx1"/>
          </a:solidFill>
          <a:latin typeface="+mn-lt"/>
          <a:cs typeface="+mn-cs"/>
        </a:defRPr>
      </a:lvl5pPr>
      <a:lvl6pPr marL="2514600" indent="-228600" algn="l" rtl="0" fontAlgn="base">
        <a:spcBef>
          <a:spcPct val="20000"/>
        </a:spcBef>
        <a:spcAft>
          <a:spcPct val="0"/>
        </a:spcAft>
        <a:buBlip>
          <a:blip r:embed="rId24"/>
        </a:buBlip>
        <a:defRPr sz="2400">
          <a:solidFill>
            <a:schemeClr val="tx1"/>
          </a:solidFill>
          <a:latin typeface="+mn-lt"/>
          <a:cs typeface="+mn-cs"/>
        </a:defRPr>
      </a:lvl6pPr>
      <a:lvl7pPr marL="2971800" indent="-228600" algn="l" rtl="0" fontAlgn="base">
        <a:spcBef>
          <a:spcPct val="20000"/>
        </a:spcBef>
        <a:spcAft>
          <a:spcPct val="0"/>
        </a:spcAft>
        <a:buBlip>
          <a:blip r:embed="rId24"/>
        </a:buBlip>
        <a:defRPr sz="2400">
          <a:solidFill>
            <a:schemeClr val="tx1"/>
          </a:solidFill>
          <a:latin typeface="+mn-lt"/>
          <a:cs typeface="+mn-cs"/>
        </a:defRPr>
      </a:lvl7pPr>
      <a:lvl8pPr marL="3429000" indent="-228600" algn="l" rtl="0" fontAlgn="base">
        <a:spcBef>
          <a:spcPct val="20000"/>
        </a:spcBef>
        <a:spcAft>
          <a:spcPct val="0"/>
        </a:spcAft>
        <a:buBlip>
          <a:blip r:embed="rId24"/>
        </a:buBlip>
        <a:defRPr sz="2400">
          <a:solidFill>
            <a:schemeClr val="tx1"/>
          </a:solidFill>
          <a:latin typeface="+mn-lt"/>
          <a:cs typeface="+mn-cs"/>
        </a:defRPr>
      </a:lvl8pPr>
      <a:lvl9pPr marL="3886200" indent="-228600" algn="l" rtl="0" fontAlgn="base">
        <a:spcBef>
          <a:spcPct val="20000"/>
        </a:spcBef>
        <a:spcAft>
          <a:spcPct val="0"/>
        </a:spcAft>
        <a:buBlip>
          <a:blip r:embed="rId24"/>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270001"/>
            <a:ext cx="7846638" cy="404906"/>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76800" y="914399"/>
            <a:ext cx="7846638" cy="3816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7459428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7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6" y="268288"/>
            <a:ext cx="7846637" cy="520979"/>
          </a:xfrm>
          <a:prstGeom prst="rect">
            <a:avLst/>
          </a:prstGeom>
        </p:spPr>
        <p:txBody>
          <a:bodyPr vert="horz" wrap="non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93609" y="915988"/>
            <a:ext cx="7846637" cy="364024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8"/>
          <p:cNvSpPr>
            <a:spLocks noGrp="1"/>
          </p:cNvSpPr>
          <p:nvPr>
            <p:ph type="sldNum" sz="quarter" idx="4"/>
          </p:nvPr>
        </p:nvSpPr>
        <p:spPr>
          <a:xfrm>
            <a:off x="6398840" y="4803998"/>
            <a:ext cx="2133600" cy="288032"/>
          </a:xfrm>
          <a:prstGeom prst="rect">
            <a:avLst/>
          </a:prstGeom>
        </p:spPr>
        <p:txBody>
          <a:bodyPr lIns="0" tIns="0" rIns="0" bIns="0"/>
          <a:lstStyle>
            <a:lvl1pPr algn="r">
              <a:defRPr sz="900" baseline="0">
                <a:solidFill>
                  <a:schemeClr val="tx1"/>
                </a:solidFill>
              </a:defRPr>
            </a:lvl1pPr>
          </a:lstStyle>
          <a:p>
            <a:pPr defTabSz="914400"/>
            <a:fld id="{9DF67F17-3E1A-4193-A15F-15F53DD43041}" type="slidenum">
              <a:rPr lang="en-GB" smtClean="0">
                <a:solidFill>
                  <a:srgbClr val="3B464D"/>
                </a:solidFill>
              </a:rPr>
              <a:pPr defTabSz="914400"/>
              <a:t>‹#›</a:t>
            </a:fld>
            <a:endParaRPr lang="en-GB" dirty="0">
              <a:solidFill>
                <a:srgbClr val="3B464D"/>
              </a:solidFill>
            </a:endParaRPr>
          </a:p>
        </p:txBody>
      </p:sp>
    </p:spTree>
    <p:extLst>
      <p:ext uri="{BB962C8B-B14F-4D97-AF65-F5344CB8AC3E}">
        <p14:creationId xmlns:p14="http://schemas.microsoft.com/office/powerpoint/2010/main" xmlns="" val="203334677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hdr="0" ftr="0" dt="0"/>
  <p:txStyles>
    <p:titleStyle>
      <a:lvl1pPr algn="l" defTabSz="91421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6" y="268290"/>
            <a:ext cx="7846637" cy="520979"/>
          </a:xfrm>
          <a:prstGeom prst="rect">
            <a:avLst/>
          </a:prstGeom>
        </p:spPr>
        <p:txBody>
          <a:bodyPr vert="horz" wrap="non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93610" y="915990"/>
            <a:ext cx="7846637" cy="364024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8"/>
          <p:cNvSpPr>
            <a:spLocks noGrp="1"/>
          </p:cNvSpPr>
          <p:nvPr>
            <p:ph type="sldNum" sz="quarter" idx="4"/>
          </p:nvPr>
        </p:nvSpPr>
        <p:spPr>
          <a:xfrm>
            <a:off x="6398840" y="4803998"/>
            <a:ext cx="2133600" cy="288032"/>
          </a:xfrm>
          <a:prstGeom prst="rect">
            <a:avLst/>
          </a:prstGeom>
        </p:spPr>
        <p:txBody>
          <a:bodyPr lIns="0" tIns="0" rIns="0" bIns="0"/>
          <a:lstStyle>
            <a:lvl1pPr algn="r">
              <a:defRPr sz="900" baseline="0">
                <a:solidFill>
                  <a:schemeClr val="tx1"/>
                </a:solidFill>
              </a:defRPr>
            </a:lvl1pPr>
          </a:lstStyle>
          <a:p>
            <a:pPr defTabSz="914400"/>
            <a:fld id="{9DF67F17-3E1A-4193-A15F-15F53DD43041}" type="slidenum">
              <a:rPr lang="en-GB" smtClean="0">
                <a:solidFill>
                  <a:srgbClr val="404955"/>
                </a:solidFill>
              </a:rPr>
              <a:pPr defTabSz="914400"/>
              <a:t>‹#›</a:t>
            </a:fld>
            <a:endParaRPr lang="en-GB" dirty="0">
              <a:solidFill>
                <a:srgbClr val="404955"/>
              </a:solidFill>
            </a:endParaRPr>
          </a:p>
        </p:txBody>
      </p:sp>
    </p:spTree>
    <p:extLst>
      <p:ext uri="{BB962C8B-B14F-4D97-AF65-F5344CB8AC3E}">
        <p14:creationId xmlns:p14="http://schemas.microsoft.com/office/powerpoint/2010/main" xmlns="" val="178338634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914194" rtl="0" eaLnBrk="1" latinLnBrk="0" hangingPunct="1">
        <a:spcBef>
          <a:spcPct val="0"/>
        </a:spcBef>
        <a:buNone/>
        <a:defRPr sz="2400" b="1" kern="1200" spc="0" baseline="0">
          <a:solidFill>
            <a:schemeClr val="tx1"/>
          </a:solidFill>
          <a:latin typeface="Arial" pitchFamily="34" charset="0"/>
          <a:ea typeface="+mj-ea"/>
          <a:cs typeface="Arial" pitchFamily="34" charset="0"/>
        </a:defRPr>
      </a:lvl1pPr>
    </p:titleStyle>
    <p:bodyStyle>
      <a:lvl1pPr marL="215995" indent="-215995" algn="l" defTabSz="914194" rtl="0" eaLnBrk="1" latinLnBrk="0" hangingPunct="1">
        <a:lnSpc>
          <a:spcPts val="2800"/>
        </a:lnSpc>
        <a:spcBef>
          <a:spcPts val="0"/>
        </a:spcBef>
        <a:buClr>
          <a:schemeClr val="tx1"/>
        </a:buClr>
        <a:buFont typeface="Wingdings" pitchFamily="2" charset="2"/>
        <a:buChar char="§"/>
        <a:tabLst/>
        <a:defRPr sz="1800" kern="1200" spc="0" baseline="0">
          <a:solidFill>
            <a:schemeClr val="tx1"/>
          </a:solidFill>
          <a:latin typeface="Arial" pitchFamily="34" charset="0"/>
          <a:ea typeface="+mn-ea"/>
          <a:cs typeface="Arial" pitchFamily="34" charset="0"/>
        </a:defRPr>
      </a:lvl1pPr>
      <a:lvl2pPr marL="431989"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2pPr>
      <a:lvl3pPr marL="647984"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3pPr>
      <a:lvl4pPr marL="863978"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4pPr>
      <a:lvl5pPr marL="1079973" indent="-215995" algn="l" defTabSz="987203"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034"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slideLayout" Target="../slideLayouts/slideLayout67.xml"/><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tags" Target="../tags/tag5.xml"/><Relationship Id="rId16" Type="http://schemas.openxmlformats.org/officeDocument/2006/relationships/image" Target="../media/image44.png"/><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notesSlide" Target="../notesSlides/notesSlide11.xml"/><Relationship Id="rId9" Type="http://schemas.openxmlformats.org/officeDocument/2006/relationships/image" Target="../media/image37.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5.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3.xml"/><Relationship Id="rId1" Type="http://schemas.openxmlformats.org/officeDocument/2006/relationships/tags" Target="../tags/tag3.xml"/><Relationship Id="rId4" Type="http://schemas.openxmlformats.org/officeDocument/2006/relationships/hyperlink" Target="http://www.epo.org/law-practice/legal-texts/official-journal/2018/05/a47/2018-a47.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72" y="1969411"/>
            <a:ext cx="7992448" cy="246221"/>
          </a:xfrm>
        </p:spPr>
        <p:txBody>
          <a:bodyPr/>
          <a:lstStyle/>
          <a:p>
            <a:pPr algn="ctr"/>
            <a:r>
              <a:rPr lang="en-GB" sz="1600" dirty="0" smtClean="0"/>
              <a:t>AIPLA – Committee on PCT Issues</a:t>
            </a:r>
            <a:endParaRPr lang="en-GB" sz="1600" dirty="0"/>
          </a:p>
        </p:txBody>
      </p:sp>
      <p:sp>
        <p:nvSpPr>
          <p:cNvPr id="13" name="Textplatzhalter 12"/>
          <p:cNvSpPr>
            <a:spLocks noGrp="1"/>
          </p:cNvSpPr>
          <p:nvPr>
            <p:ph type="body" sz="quarter" idx="13"/>
          </p:nvPr>
        </p:nvSpPr>
        <p:spPr>
          <a:xfrm>
            <a:off x="251520" y="4843040"/>
            <a:ext cx="2520000" cy="216000"/>
          </a:xfrm>
        </p:spPr>
        <p:txBody>
          <a:bodyPr/>
          <a:lstStyle/>
          <a:p>
            <a:r>
              <a:rPr lang="en-GB" dirty="0" smtClean="0"/>
              <a:t>Camille Bogliolo</a:t>
            </a:r>
            <a:endParaRPr lang="en-GB" dirty="0"/>
          </a:p>
        </p:txBody>
      </p:sp>
      <p:sp>
        <p:nvSpPr>
          <p:cNvPr id="14" name="Textplatzhalter 13"/>
          <p:cNvSpPr>
            <a:spLocks noGrp="1"/>
          </p:cNvSpPr>
          <p:nvPr>
            <p:ph type="body" sz="quarter" idx="14"/>
          </p:nvPr>
        </p:nvSpPr>
        <p:spPr/>
        <p:txBody>
          <a:bodyPr/>
          <a:lstStyle/>
          <a:p>
            <a:pPr algn="l"/>
            <a:r>
              <a:rPr lang="en-GB" dirty="0" smtClean="0"/>
              <a:t>Washington, 25 October 2018</a:t>
            </a:r>
            <a:endParaRPr lang="en-GB" dirty="0"/>
          </a:p>
        </p:txBody>
      </p:sp>
      <p:sp>
        <p:nvSpPr>
          <p:cNvPr id="15" name="Textplatzhalter 14"/>
          <p:cNvSpPr>
            <a:spLocks noGrp="1"/>
          </p:cNvSpPr>
          <p:nvPr>
            <p:ph type="body" sz="quarter" idx="15"/>
          </p:nvPr>
        </p:nvSpPr>
        <p:spPr>
          <a:xfrm>
            <a:off x="3095996" y="4855468"/>
            <a:ext cx="2880000" cy="288032"/>
          </a:xfrm>
        </p:spPr>
        <p:txBody>
          <a:bodyPr/>
          <a:lstStyle/>
          <a:p>
            <a:r>
              <a:rPr lang="en-GB" dirty="0" smtClean="0"/>
              <a:t>Head of Department, PCT Affairs</a:t>
            </a:r>
            <a:endParaRPr lang="en-GB" dirty="0"/>
          </a:p>
        </p:txBody>
      </p:sp>
      <p:sp>
        <p:nvSpPr>
          <p:cNvPr id="7" name="Subtitle 2"/>
          <p:cNvSpPr txBox="1">
            <a:spLocks/>
          </p:cNvSpPr>
          <p:nvPr/>
        </p:nvSpPr>
        <p:spPr>
          <a:xfrm>
            <a:off x="981600" y="2347644"/>
            <a:ext cx="7556400" cy="325377"/>
          </a:xfrm>
          <a:prstGeom prst="rect">
            <a:avLst/>
          </a:prstGeom>
        </p:spPr>
        <p:txBody>
          <a:bodyPr vert="horz" wrap="square" lIns="0" tIns="0" rIns="0" bIns="0" rtlCol="0" anchor="t" anchorCtr="0">
            <a:noAutofit/>
          </a:bodyPr>
          <a:lstStyle>
            <a:lvl1pPr marL="0" indent="0" algn="l" defTabSz="914217" rtl="0" eaLnBrk="1" latinLnBrk="0" hangingPunct="1">
              <a:lnSpc>
                <a:spcPct val="100000"/>
              </a:lnSpc>
              <a:spcBef>
                <a:spcPts val="0"/>
              </a:spcBef>
              <a:buFont typeface="Wingdings" pitchFamily="2" charset="2"/>
              <a:buNone/>
              <a:tabLst/>
              <a:defRPr sz="2000" kern="1200" spc="0" baseline="0">
                <a:solidFill>
                  <a:srgbClr val="404955"/>
                </a:solidFill>
                <a:latin typeface="Arial" pitchFamily="34" charset="0"/>
                <a:ea typeface="+mn-ea"/>
                <a:cs typeface="Arial" pitchFamily="34" charset="0"/>
              </a:defRPr>
            </a:lvl1pPr>
            <a:lvl2pPr marL="457063"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2pPr>
            <a:lvl3pPr marL="914126"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3pPr>
            <a:lvl4pPr marL="1371188"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4pPr>
            <a:lvl5pPr marL="1828252" indent="0" algn="ctr" defTabSz="987228"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5pPr>
            <a:lvl6pPr marL="2285314"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377"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439"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502"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solidFill>
                <a:schemeClr val="accent2"/>
              </a:solidFill>
            </a:endParaRPr>
          </a:p>
        </p:txBody>
      </p:sp>
      <p:sp>
        <p:nvSpPr>
          <p:cNvPr id="3" name="TextBox 2"/>
          <p:cNvSpPr txBox="1"/>
          <p:nvPr/>
        </p:nvSpPr>
        <p:spPr>
          <a:xfrm>
            <a:off x="828752" y="1347614"/>
            <a:ext cx="7416824" cy="800219"/>
          </a:xfrm>
          <a:prstGeom prst="rect">
            <a:avLst/>
          </a:prstGeom>
          <a:noFill/>
        </p:spPr>
        <p:txBody>
          <a:bodyPr wrap="square" rtlCol="0">
            <a:spAutoFit/>
          </a:bodyPr>
          <a:lstStyle/>
          <a:p>
            <a:pPr algn="ctr"/>
            <a:r>
              <a:rPr lang="en-GB" sz="2800" b="1" spc="-30" dirty="0" smtClean="0">
                <a:solidFill>
                  <a:srgbClr val="404955"/>
                </a:solidFill>
                <a:latin typeface="Arial" panose="020B0604020202020204" pitchFamily="34" charset="0"/>
                <a:cs typeface="Arial" panose="020B0604020202020204" pitchFamily="34" charset="0"/>
              </a:rPr>
              <a:t>Latest PCT Developments at the EPO</a:t>
            </a:r>
            <a:endParaRPr lang="en-GB" sz="2800" b="1" spc="-30" dirty="0">
              <a:solidFill>
                <a:srgbClr val="404955"/>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1550531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4294967295"/>
          </p:nvPr>
        </p:nvSpPr>
        <p:spPr>
          <a:xfrm>
            <a:off x="6398840" y="4803999"/>
            <a:ext cx="2133600" cy="288032"/>
          </a:xfrm>
          <a:prstGeom prst="rect">
            <a:avLst/>
          </a:prstGeom>
          <a:noFill/>
        </p:spPr>
        <p:txBody>
          <a:bodyPr/>
          <a:lstStyle/>
          <a:p>
            <a:fld id="{A83B7D4C-DF33-471B-A335-1531BA33A0E3}" type="slidenum">
              <a:rPr lang="de-DE" smtClean="0">
                <a:solidFill>
                  <a:srgbClr val="3B464D">
                    <a:tint val="75000"/>
                  </a:srgbClr>
                </a:solidFill>
              </a:rPr>
              <a:pPr/>
              <a:t>10</a:t>
            </a:fld>
            <a:r>
              <a:rPr lang="de-DE" dirty="0">
                <a:solidFill>
                  <a:srgbClr val="3B464D">
                    <a:tint val="75000"/>
                  </a:srgbClr>
                </a:solidFill>
              </a:rPr>
              <a:t>/19</a:t>
            </a:r>
          </a:p>
        </p:txBody>
      </p:sp>
      <p:sp>
        <p:nvSpPr>
          <p:cNvPr id="22530" name="Rectangle 2"/>
          <p:cNvSpPr>
            <a:spLocks noGrp="1" noChangeArrowheads="1"/>
          </p:cNvSpPr>
          <p:nvPr>
            <p:ph type="title" idx="4294967295"/>
          </p:nvPr>
        </p:nvSpPr>
        <p:spPr>
          <a:xfrm>
            <a:off x="0" y="303611"/>
            <a:ext cx="9144000" cy="478631"/>
          </a:xfrm>
        </p:spPr>
        <p:txBody>
          <a:bodyPr/>
          <a:lstStyle/>
          <a:p>
            <a:pPr marL="609600" indent="-609600" algn="ctr"/>
            <a:r>
              <a:rPr lang="en-GB" altLang="zh-CN" sz="2800" dirty="0">
                <a:solidFill>
                  <a:schemeClr val="tx1"/>
                </a:solidFill>
                <a:ea typeface="宋体" pitchFamily="2" charset="-122"/>
              </a:rPr>
              <a:t>US applicants and the EPO as </a:t>
            </a:r>
            <a:r>
              <a:rPr lang="en-GB" altLang="zh-CN" sz="2800" dirty="0" smtClean="0">
                <a:solidFill>
                  <a:schemeClr val="tx1"/>
                </a:solidFill>
                <a:ea typeface="宋体" pitchFamily="2" charset="-122"/>
              </a:rPr>
              <a:t>IPEA</a:t>
            </a:r>
            <a:endParaRPr lang="en-GB" sz="2800" dirty="0">
              <a:solidFill>
                <a:schemeClr val="tx1"/>
              </a:solidFill>
            </a:endParaRPr>
          </a:p>
        </p:txBody>
      </p:sp>
      <p:sp>
        <p:nvSpPr>
          <p:cNvPr id="22531" name="Rectangle 5"/>
          <p:cNvSpPr>
            <a:spLocks noChangeArrowheads="1"/>
          </p:cNvSpPr>
          <p:nvPr/>
        </p:nvSpPr>
        <p:spPr bwMode="auto">
          <a:xfrm>
            <a:off x="1706563" y="4607719"/>
            <a:ext cx="4572000" cy="369332"/>
          </a:xfrm>
          <a:prstGeom prst="rect">
            <a:avLst/>
          </a:prstGeom>
          <a:noFill/>
          <a:ln w="9525">
            <a:noFill/>
            <a:miter lim="800000"/>
            <a:headEnd/>
            <a:tailEnd/>
          </a:ln>
        </p:spPr>
        <p:txBody>
          <a:bodyPr>
            <a:spAutoFit/>
          </a:bodyPr>
          <a:lstStyle/>
          <a:p>
            <a:pPr marL="457200" indent="-457200"/>
            <a:endParaRPr lang="en-US">
              <a:solidFill>
                <a:srgbClr val="3B464D"/>
              </a:solidFill>
            </a:endParaRPr>
          </a:p>
        </p:txBody>
      </p:sp>
      <p:sp>
        <p:nvSpPr>
          <p:cNvPr id="22532" name="Text Box 4"/>
          <p:cNvSpPr txBox="1">
            <a:spLocks noChangeArrowheads="1"/>
          </p:cNvSpPr>
          <p:nvPr/>
        </p:nvSpPr>
        <p:spPr bwMode="auto">
          <a:xfrm>
            <a:off x="0" y="798598"/>
            <a:ext cx="8945563" cy="430887"/>
          </a:xfrm>
          <a:prstGeom prst="rect">
            <a:avLst/>
          </a:prstGeom>
          <a:noFill/>
          <a:ln w="9525">
            <a:noFill/>
            <a:miter lim="800000"/>
            <a:headEnd/>
            <a:tailEnd/>
          </a:ln>
        </p:spPr>
        <p:txBody>
          <a:bodyPr>
            <a:spAutoFit/>
          </a:bodyPr>
          <a:lstStyle/>
          <a:p>
            <a:pPr lvl="1">
              <a:spcBef>
                <a:spcPct val="50000"/>
              </a:spcBef>
            </a:pPr>
            <a:r>
              <a:rPr lang="en-GB" altLang="zh-CN" sz="2200" dirty="0">
                <a:solidFill>
                  <a:srgbClr val="3B464D"/>
                </a:solidFill>
                <a:ea typeface="宋体" pitchFamily="2" charset="-122"/>
              </a:rPr>
              <a:t>EPO is </a:t>
            </a:r>
            <a:r>
              <a:rPr lang="en-GB" altLang="zh-CN" sz="2200" b="1" dirty="0" err="1">
                <a:solidFill>
                  <a:srgbClr val="3B464D"/>
                </a:solidFill>
                <a:ea typeface="宋体" pitchFamily="2" charset="-122"/>
              </a:rPr>
              <a:t>Nr</a:t>
            </a:r>
            <a:r>
              <a:rPr lang="en-GB" altLang="zh-CN" sz="2200" b="1" dirty="0">
                <a:solidFill>
                  <a:srgbClr val="3B464D"/>
                </a:solidFill>
                <a:ea typeface="宋体" pitchFamily="2" charset="-122"/>
              </a:rPr>
              <a:t>. 1</a:t>
            </a:r>
            <a:r>
              <a:rPr lang="en-GB" altLang="zh-CN" sz="2200" dirty="0">
                <a:solidFill>
                  <a:srgbClr val="3B464D"/>
                </a:solidFill>
                <a:ea typeface="宋体" pitchFamily="2" charset="-122"/>
              </a:rPr>
              <a:t>: </a:t>
            </a:r>
            <a:r>
              <a:rPr lang="en-GB" altLang="zh-CN" sz="2200" b="1" dirty="0" smtClean="0">
                <a:solidFill>
                  <a:srgbClr val="3B464D"/>
                </a:solidFill>
                <a:ea typeface="宋体" pitchFamily="2" charset="-122"/>
              </a:rPr>
              <a:t>8,370</a:t>
            </a:r>
            <a:r>
              <a:rPr lang="en-GB" altLang="zh-CN" sz="2200" dirty="0" smtClean="0">
                <a:solidFill>
                  <a:srgbClr val="3B464D"/>
                </a:solidFill>
                <a:ea typeface="宋体" pitchFamily="2" charset="-122"/>
              </a:rPr>
              <a:t> </a:t>
            </a:r>
            <a:r>
              <a:rPr lang="en-GB" altLang="zh-CN" sz="2200" dirty="0">
                <a:solidFill>
                  <a:srgbClr val="3B464D"/>
                </a:solidFill>
                <a:ea typeface="宋体" pitchFamily="2" charset="-122"/>
              </a:rPr>
              <a:t>IPERs established by the EPO in 2017</a:t>
            </a:r>
          </a:p>
        </p:txBody>
      </p:sp>
      <p:sp>
        <p:nvSpPr>
          <p:cNvPr id="9" name="Footer Placeholder 1"/>
          <p:cNvSpPr txBox="1">
            <a:spLocks/>
          </p:cNvSpPr>
          <p:nvPr/>
        </p:nvSpPr>
        <p:spPr bwMode="auto">
          <a:xfrm>
            <a:off x="1" y="4842000"/>
            <a:ext cx="628650" cy="250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de-DE" sz="800" dirty="0">
              <a:solidFill>
                <a:srgbClr val="3B464D"/>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30476047"/>
              </p:ext>
            </p:extLst>
          </p:nvPr>
        </p:nvGraphicFramePr>
        <p:xfrm>
          <a:off x="488434" y="1229484"/>
          <a:ext cx="5910405" cy="3737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447124845"/>
              </p:ext>
            </p:extLst>
          </p:nvPr>
        </p:nvGraphicFramePr>
        <p:xfrm>
          <a:off x="4949627" y="1229484"/>
          <a:ext cx="3913636" cy="386254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0"/>
          <p:cNvSpPr txBox="1"/>
          <p:nvPr/>
        </p:nvSpPr>
        <p:spPr>
          <a:xfrm>
            <a:off x="107504" y="3284280"/>
            <a:ext cx="1440159"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smtClean="0">
                <a:solidFill>
                  <a:srgbClr val="3B464D"/>
                </a:solidFill>
              </a:rPr>
              <a:t>nearly</a:t>
            </a:r>
            <a:r>
              <a:rPr lang="en-GB" sz="1600" b="1" dirty="0" smtClean="0">
                <a:solidFill>
                  <a:srgbClr val="3B464D"/>
                </a:solidFill>
              </a:rPr>
              <a:t> 3.000</a:t>
            </a:r>
            <a:r>
              <a:rPr lang="en-GB" sz="1600" dirty="0" smtClean="0">
                <a:solidFill>
                  <a:srgbClr val="3B464D"/>
                </a:solidFill>
              </a:rPr>
              <a:t> </a:t>
            </a:r>
          </a:p>
          <a:p>
            <a:r>
              <a:rPr lang="en-GB" sz="1600" dirty="0" smtClean="0">
                <a:solidFill>
                  <a:srgbClr val="3B464D"/>
                </a:solidFill>
              </a:rPr>
              <a:t>US-based applications selected the EPO as IPEA</a:t>
            </a:r>
          </a:p>
          <a:p>
            <a:r>
              <a:rPr lang="en-GB" sz="1600" dirty="0" smtClean="0">
                <a:solidFill>
                  <a:srgbClr val="3B464D"/>
                </a:solidFill>
              </a:rPr>
              <a:t>in 2017</a:t>
            </a:r>
            <a:endParaRPr lang="en-GB" dirty="0">
              <a:solidFill>
                <a:srgbClr val="3B464D"/>
              </a:solidFill>
            </a:endParaRPr>
          </a:p>
        </p:txBody>
      </p:sp>
    </p:spTree>
    <p:extLst>
      <p:ext uri="{BB962C8B-B14F-4D97-AF65-F5344CB8AC3E}">
        <p14:creationId xmlns:p14="http://schemas.microsoft.com/office/powerpoint/2010/main" xmlns="" val="20960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3569" y="249493"/>
            <a:ext cx="7200800" cy="404813"/>
          </a:xfrm>
        </p:spPr>
        <p:txBody>
          <a:bodyPr/>
          <a:lstStyle/>
          <a:p>
            <a:pPr algn="ctr"/>
            <a:r>
              <a:rPr lang="en-GB" sz="2800" dirty="0">
                <a:ea typeface="+mn-ea"/>
              </a:rPr>
              <a:t>EPO as </a:t>
            </a:r>
            <a:r>
              <a:rPr lang="en-GB" sz="2800" dirty="0" smtClean="0">
                <a:ea typeface="+mn-ea"/>
              </a:rPr>
              <a:t>IPEA and DO: latest news</a:t>
            </a:r>
            <a:endParaRPr lang="fr-FR" sz="2800" dirty="0">
              <a:ea typeface="+mn-ea"/>
            </a:endParaRPr>
          </a:p>
        </p:txBody>
      </p:sp>
      <p:sp>
        <p:nvSpPr>
          <p:cNvPr id="5" name="Rectangle 4"/>
          <p:cNvSpPr/>
          <p:nvPr/>
        </p:nvSpPr>
        <p:spPr>
          <a:xfrm>
            <a:off x="539552" y="1059582"/>
            <a:ext cx="8280920" cy="3756413"/>
          </a:xfrm>
          <a:prstGeom prst="rect">
            <a:avLst/>
          </a:prstGeom>
        </p:spPr>
        <p:txBody>
          <a:bodyPr wrap="square">
            <a:spAutoFit/>
          </a:bodyPr>
          <a:lstStyle/>
          <a:p>
            <a:pPr marL="215935" lvl="0" indent="-215935" defTabSz="914126">
              <a:lnSpc>
                <a:spcPct val="90000"/>
              </a:lnSpc>
              <a:buFont typeface="Wingdings" panose="05000000000000000000" pitchFamily="2" charset="2"/>
              <a:buChar char="Ø"/>
            </a:pPr>
            <a:r>
              <a:rPr lang="en-GB" sz="2000" b="1" dirty="0" smtClean="0">
                <a:solidFill>
                  <a:srgbClr val="FF0000"/>
                </a:solidFill>
                <a:latin typeface="Arial" pitchFamily="34" charset="0"/>
                <a:cs typeface="Arial" pitchFamily="34" charset="0"/>
              </a:rPr>
              <a:t> top-up </a:t>
            </a:r>
            <a:r>
              <a:rPr lang="en-GB" sz="2000" b="1" dirty="0">
                <a:solidFill>
                  <a:srgbClr val="FF0000"/>
                </a:solidFill>
                <a:latin typeface="Arial" pitchFamily="34" charset="0"/>
                <a:cs typeface="Arial" pitchFamily="34" charset="0"/>
              </a:rPr>
              <a:t>search </a:t>
            </a:r>
            <a:r>
              <a:rPr lang="en-GB" sz="2000" dirty="0" smtClean="0">
                <a:solidFill>
                  <a:srgbClr val="404955"/>
                </a:solidFill>
                <a:latin typeface="Arial" pitchFamily="34" charset="0"/>
                <a:cs typeface="Arial" pitchFamily="34" charset="0"/>
              </a:rPr>
              <a:t>made </a:t>
            </a:r>
            <a:r>
              <a:rPr lang="en-GB" sz="2000" u="sng" dirty="0">
                <a:solidFill>
                  <a:srgbClr val="404955"/>
                </a:solidFill>
                <a:latin typeface="Arial" pitchFamily="34" charset="0"/>
                <a:cs typeface="Arial" pitchFamily="34" charset="0"/>
              </a:rPr>
              <a:t>prior</a:t>
            </a:r>
            <a:r>
              <a:rPr lang="en-GB" sz="2000" dirty="0">
                <a:solidFill>
                  <a:srgbClr val="404955"/>
                </a:solidFill>
                <a:latin typeface="Arial" pitchFamily="34" charset="0"/>
                <a:cs typeface="Arial" pitchFamily="34" charset="0"/>
              </a:rPr>
              <a:t> to start </a:t>
            </a:r>
            <a:r>
              <a:rPr lang="en-GB" sz="2000" dirty="0" smtClean="0">
                <a:solidFill>
                  <a:srgbClr val="404955"/>
                </a:solidFill>
                <a:latin typeface="Arial" pitchFamily="34" charset="0"/>
                <a:cs typeface="Arial" pitchFamily="34" charset="0"/>
              </a:rPr>
              <a:t>Ch2 examination</a:t>
            </a:r>
            <a:endParaRPr lang="en-GB" sz="2000" dirty="0">
              <a:solidFill>
                <a:srgbClr val="404955"/>
              </a:solidFill>
              <a:latin typeface="Arial" pitchFamily="34" charset="0"/>
              <a:cs typeface="Arial" pitchFamily="34" charset="0"/>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b="1" dirty="0">
              <a:solidFill>
                <a:srgbClr val="32464D"/>
              </a:solidFill>
            </a:endParaRPr>
          </a:p>
          <a:p>
            <a:pPr marL="215935" lvl="0" indent="-215935" defTabSz="914126">
              <a:lnSpc>
                <a:spcPct val="90000"/>
              </a:lnSpc>
              <a:buFont typeface="Wingdings" panose="05000000000000000000" pitchFamily="2" charset="2"/>
              <a:buChar char="Ø"/>
            </a:pPr>
            <a:r>
              <a:rPr lang="en-GB" sz="2000" b="1" dirty="0" smtClean="0">
                <a:solidFill>
                  <a:srgbClr val="FF0000"/>
                </a:solidFill>
                <a:latin typeface="Arial" pitchFamily="34" charset="0"/>
                <a:cs typeface="Arial" pitchFamily="34" charset="0"/>
              </a:rPr>
              <a:t> 2nd </a:t>
            </a:r>
            <a:r>
              <a:rPr lang="en-GB" sz="2000" b="1" dirty="0">
                <a:solidFill>
                  <a:srgbClr val="FF0000"/>
                </a:solidFill>
                <a:latin typeface="Arial" pitchFamily="34" charset="0"/>
                <a:cs typeface="Arial" pitchFamily="34" charset="0"/>
              </a:rPr>
              <a:t>written opinion </a:t>
            </a:r>
            <a:r>
              <a:rPr lang="en-GB" sz="2000" dirty="0" smtClean="0">
                <a:solidFill>
                  <a:srgbClr val="404955"/>
                </a:solidFill>
                <a:latin typeface="Arial" pitchFamily="34" charset="0"/>
                <a:cs typeface="Arial" pitchFamily="34" charset="0"/>
              </a:rPr>
              <a:t>always </a:t>
            </a:r>
            <a:r>
              <a:rPr lang="en-GB" sz="2000" dirty="0">
                <a:solidFill>
                  <a:srgbClr val="404955"/>
                </a:solidFill>
                <a:latin typeface="Arial" pitchFamily="34" charset="0"/>
                <a:cs typeface="Arial" pitchFamily="34" charset="0"/>
              </a:rPr>
              <a:t>performed </a:t>
            </a:r>
            <a:r>
              <a:rPr lang="en-GB" sz="2000" dirty="0" smtClean="0">
                <a:solidFill>
                  <a:srgbClr val="404955"/>
                </a:solidFill>
                <a:latin typeface="Arial" pitchFamily="34" charset="0"/>
                <a:cs typeface="Arial" pitchFamily="34" charset="0"/>
              </a:rPr>
              <a:t>with A. </a:t>
            </a:r>
            <a:r>
              <a:rPr lang="en-GB" sz="2000" dirty="0">
                <a:solidFill>
                  <a:srgbClr val="404955"/>
                </a:solidFill>
                <a:latin typeface="Arial" pitchFamily="34" charset="0"/>
                <a:cs typeface="Arial" pitchFamily="34" charset="0"/>
              </a:rPr>
              <a:t>34 PCT </a:t>
            </a:r>
            <a:r>
              <a:rPr lang="en-GB" sz="2000" dirty="0" smtClean="0">
                <a:solidFill>
                  <a:srgbClr val="404955"/>
                </a:solidFill>
                <a:latin typeface="Arial" pitchFamily="34" charset="0"/>
                <a:cs typeface="Arial" pitchFamily="34" charset="0"/>
              </a:rPr>
              <a:t>amendments</a:t>
            </a:r>
          </a:p>
          <a:p>
            <a:pPr marL="215935" lvl="0" indent="-215935" defTabSz="914126">
              <a:lnSpc>
                <a:spcPct val="90000"/>
              </a:lnSpc>
              <a:buFont typeface="Wingdings" panose="05000000000000000000" pitchFamily="2" charset="2"/>
              <a:buChar char="Ø"/>
            </a:pPr>
            <a:endParaRPr lang="en-GB" sz="2000" b="1" dirty="0">
              <a:solidFill>
                <a:srgbClr val="404955"/>
              </a:solidFill>
              <a:latin typeface="Arial" pitchFamily="34" charset="0"/>
              <a:cs typeface="Arial" pitchFamily="34" charset="0"/>
            </a:endParaRPr>
          </a:p>
          <a:p>
            <a:pPr marL="215935" lvl="0" indent="-215935" defTabSz="914126">
              <a:lnSpc>
                <a:spcPct val="90000"/>
              </a:lnSpc>
              <a:buFont typeface="Wingdings" panose="05000000000000000000" pitchFamily="2" charset="2"/>
              <a:buChar char="Ø"/>
            </a:pPr>
            <a:r>
              <a:rPr lang="en-GB" sz="2000" b="1" dirty="0">
                <a:solidFill>
                  <a:srgbClr val="404955"/>
                </a:solidFill>
                <a:latin typeface="Arial" pitchFamily="34" charset="0"/>
                <a:cs typeface="Arial" pitchFamily="34" charset="0"/>
              </a:rPr>
              <a:t> </a:t>
            </a:r>
            <a:r>
              <a:rPr lang="en-GB" sz="2000" b="1" dirty="0" smtClean="0">
                <a:solidFill>
                  <a:srgbClr val="FF0000"/>
                </a:solidFill>
                <a:latin typeface="Arial" pitchFamily="34" charset="0"/>
                <a:cs typeface="Arial" pitchFamily="34" charset="0"/>
              </a:rPr>
              <a:t>positive </a:t>
            </a:r>
            <a:r>
              <a:rPr lang="en-GB" sz="2000" b="1" dirty="0">
                <a:solidFill>
                  <a:srgbClr val="FF0000"/>
                </a:solidFill>
                <a:latin typeface="Arial" pitchFamily="34" charset="0"/>
                <a:cs typeface="Arial" pitchFamily="34" charset="0"/>
              </a:rPr>
              <a:t>IPERs </a:t>
            </a:r>
            <a:r>
              <a:rPr lang="en-GB" sz="2000" dirty="0">
                <a:solidFill>
                  <a:srgbClr val="404955"/>
                </a:solidFill>
                <a:latin typeface="Arial" pitchFamily="34" charset="0"/>
                <a:cs typeface="Arial" pitchFamily="34" charset="0"/>
              </a:rPr>
              <a:t>approved</a:t>
            </a:r>
            <a:r>
              <a:rPr lang="en-GB" sz="2000" b="1" dirty="0">
                <a:solidFill>
                  <a:srgbClr val="404955"/>
                </a:solidFill>
                <a:latin typeface="Arial" pitchFamily="34" charset="0"/>
                <a:cs typeface="Arial" pitchFamily="34" charset="0"/>
              </a:rPr>
              <a:t> </a:t>
            </a:r>
            <a:r>
              <a:rPr lang="en-GB" sz="2000" dirty="0">
                <a:solidFill>
                  <a:srgbClr val="404955"/>
                </a:solidFill>
                <a:latin typeface="Arial" pitchFamily="34" charset="0"/>
                <a:cs typeface="Arial" pitchFamily="34" charset="0"/>
              </a:rPr>
              <a:t>by </a:t>
            </a:r>
            <a:r>
              <a:rPr lang="en-GB" sz="2000" dirty="0" smtClean="0">
                <a:solidFill>
                  <a:srgbClr val="404955"/>
                </a:solidFill>
                <a:latin typeface="Arial" pitchFamily="34" charset="0"/>
                <a:cs typeface="Arial" pitchFamily="34" charset="0"/>
              </a:rPr>
              <a:t>3-staff examining division</a:t>
            </a:r>
          </a:p>
          <a:p>
            <a:pPr marL="215935" lvl="0" indent="-215935" defTabSz="914126">
              <a:lnSpc>
                <a:spcPct val="90000"/>
              </a:lnSpc>
              <a:buFont typeface="Wingdings" panose="05000000000000000000" pitchFamily="2" charset="2"/>
              <a:buChar char="Ø"/>
            </a:pPr>
            <a:endParaRPr lang="en-GB" sz="2000" dirty="0">
              <a:solidFill>
                <a:srgbClr val="404955"/>
              </a:solidFill>
              <a:latin typeface="Arial" pitchFamily="34" charset="0"/>
              <a:cs typeface="Arial" pitchFamily="34" charset="0"/>
            </a:endParaRPr>
          </a:p>
          <a:p>
            <a:pPr marL="215935" lvl="0" indent="-215935" defTabSz="914126">
              <a:lnSpc>
                <a:spcPct val="90000"/>
              </a:lnSpc>
              <a:buFont typeface="Wingdings" panose="05000000000000000000" pitchFamily="2" charset="2"/>
              <a:buChar char="Ø"/>
            </a:pPr>
            <a:r>
              <a:rPr lang="en-GB" sz="2000" dirty="0" smtClean="0">
                <a:solidFill>
                  <a:srgbClr val="404955"/>
                </a:solidFill>
                <a:latin typeface="Arial" pitchFamily="34" charset="0"/>
                <a:cs typeface="Arial" pitchFamily="34" charset="0"/>
              </a:rPr>
              <a:t> as of 1.7.2019: </a:t>
            </a:r>
            <a:r>
              <a:rPr lang="en-GB" sz="2000" b="1" dirty="0" smtClean="0">
                <a:solidFill>
                  <a:srgbClr val="FF0000"/>
                </a:solidFill>
                <a:latin typeface="Arial" pitchFamily="34" charset="0"/>
                <a:cs typeface="Arial" pitchFamily="34" charset="0"/>
              </a:rPr>
              <a:t>earlier start </a:t>
            </a:r>
            <a:r>
              <a:rPr lang="en-GB" sz="2000" dirty="0" smtClean="0">
                <a:solidFill>
                  <a:srgbClr val="404955"/>
                </a:solidFill>
                <a:latin typeface="Arial" pitchFamily="34" charset="0"/>
                <a:cs typeface="Arial" pitchFamily="34" charset="0"/>
              </a:rPr>
              <a:t>for Ch2 examination</a:t>
            </a:r>
            <a:endParaRPr lang="en-GB" sz="2000" dirty="0">
              <a:solidFill>
                <a:srgbClr val="404955"/>
              </a:solidFill>
              <a:latin typeface="Arial" pitchFamily="34" charset="0"/>
              <a:cs typeface="Arial" pitchFamily="34" charset="0"/>
            </a:endParaRPr>
          </a:p>
          <a:p>
            <a:pPr lvl="0" defTabSz="914126">
              <a:lnSpc>
                <a:spcPct val="90000"/>
              </a:lnSpc>
            </a:pPr>
            <a:endParaRPr lang="en-GB" sz="2000" dirty="0">
              <a:solidFill>
                <a:srgbClr val="404955"/>
              </a:solidFill>
              <a:latin typeface="Arial" pitchFamily="34" charset="0"/>
              <a:cs typeface="Arial" pitchFamily="34" charset="0"/>
            </a:endParaRPr>
          </a:p>
          <a:p>
            <a:pPr marL="215935" lvl="0" indent="-215935" defTabSz="914126">
              <a:lnSpc>
                <a:spcPct val="90000"/>
              </a:lnSpc>
              <a:buFont typeface="Wingdings" panose="05000000000000000000" pitchFamily="2" charset="2"/>
              <a:buChar char="Ø"/>
            </a:pPr>
            <a:r>
              <a:rPr lang="en-GB" sz="2000" dirty="0">
                <a:solidFill>
                  <a:srgbClr val="404955"/>
                </a:solidFill>
                <a:latin typeface="Arial" pitchFamily="34" charset="0"/>
                <a:cs typeface="Arial" pitchFamily="34" charset="0"/>
              </a:rPr>
              <a:t> </a:t>
            </a:r>
            <a:r>
              <a:rPr lang="en-GB" sz="2000" dirty="0" smtClean="0">
                <a:solidFill>
                  <a:srgbClr val="404955"/>
                </a:solidFill>
                <a:latin typeface="Arial" pitchFamily="34" charset="0"/>
                <a:cs typeface="Arial" pitchFamily="34" charset="0"/>
              </a:rPr>
              <a:t>solid </a:t>
            </a:r>
            <a:r>
              <a:rPr lang="en-GB" sz="2000" dirty="0">
                <a:solidFill>
                  <a:srgbClr val="404955"/>
                </a:solidFill>
                <a:latin typeface="Arial" pitchFamily="34" charset="0"/>
                <a:cs typeface="Arial" pitchFamily="34" charset="0"/>
              </a:rPr>
              <a:t>basis for </a:t>
            </a:r>
            <a:r>
              <a:rPr lang="en-GB" sz="2000" b="1" dirty="0">
                <a:solidFill>
                  <a:srgbClr val="FF0000"/>
                </a:solidFill>
                <a:latin typeface="Arial" pitchFamily="34" charset="0"/>
                <a:cs typeface="Arial" pitchFamily="34" charset="0"/>
              </a:rPr>
              <a:t>PPH</a:t>
            </a:r>
            <a:r>
              <a:rPr lang="en-GB" sz="2000" b="1" dirty="0">
                <a:solidFill>
                  <a:srgbClr val="404955"/>
                </a:solidFill>
                <a:latin typeface="Arial" pitchFamily="34" charset="0"/>
                <a:cs typeface="Arial" pitchFamily="34" charset="0"/>
              </a:rPr>
              <a:t> </a:t>
            </a:r>
            <a:r>
              <a:rPr lang="en-GB" sz="2000" dirty="0">
                <a:solidFill>
                  <a:srgbClr val="404955"/>
                </a:solidFill>
                <a:latin typeface="Arial" pitchFamily="34" charset="0"/>
                <a:cs typeface="Arial" pitchFamily="34" charset="0"/>
              </a:rPr>
              <a:t>use with 15 major IP </a:t>
            </a:r>
            <a:r>
              <a:rPr lang="en-GB" sz="2000" dirty="0" smtClean="0">
                <a:solidFill>
                  <a:srgbClr val="404955"/>
                </a:solidFill>
                <a:latin typeface="Arial" pitchFamily="34" charset="0"/>
                <a:cs typeface="Arial" pitchFamily="34" charset="0"/>
              </a:rPr>
              <a:t>Offices</a:t>
            </a:r>
          </a:p>
          <a:p>
            <a:pPr marL="215935" lvl="0" indent="-215935" defTabSz="914126">
              <a:lnSpc>
                <a:spcPct val="90000"/>
              </a:lnSpc>
              <a:buFont typeface="Wingdings" panose="05000000000000000000" pitchFamily="2" charset="2"/>
              <a:buChar char="Ø"/>
            </a:pPr>
            <a:endParaRPr lang="en-GB" sz="2000" dirty="0">
              <a:solidFill>
                <a:srgbClr val="404955"/>
              </a:solidFill>
              <a:latin typeface="Arial" pitchFamily="34" charset="0"/>
              <a:cs typeface="Arial" pitchFamily="34" charset="0"/>
            </a:endParaRPr>
          </a:p>
          <a:p>
            <a:pPr marL="215935" lvl="0" indent="-215935" defTabSz="914126">
              <a:lnSpc>
                <a:spcPct val="90000"/>
              </a:lnSpc>
              <a:buFont typeface="Wingdings" panose="05000000000000000000" pitchFamily="2" charset="2"/>
              <a:buChar char="Ø"/>
            </a:pPr>
            <a:r>
              <a:rPr lang="en-GB" sz="2000" dirty="0" smtClean="0">
                <a:solidFill>
                  <a:srgbClr val="404955"/>
                </a:solidFill>
                <a:latin typeface="Arial" pitchFamily="34" charset="0"/>
                <a:cs typeface="Arial" pitchFamily="34" charset="0"/>
              </a:rPr>
              <a:t> NEW : Payment of </a:t>
            </a:r>
            <a:r>
              <a:rPr lang="en-GB" sz="2000" b="1" dirty="0" smtClean="0">
                <a:solidFill>
                  <a:srgbClr val="404955"/>
                </a:solidFill>
                <a:latin typeface="Arial" pitchFamily="34" charset="0"/>
                <a:cs typeface="Arial" pitchFamily="34" charset="0"/>
              </a:rPr>
              <a:t>3rd renewal fee </a:t>
            </a:r>
            <a:r>
              <a:rPr lang="en-GB" sz="2000" dirty="0" smtClean="0">
                <a:solidFill>
                  <a:srgbClr val="404955"/>
                </a:solidFill>
                <a:latin typeface="Arial" pitchFamily="34" charset="0"/>
                <a:cs typeface="Arial" pitchFamily="34" charset="0"/>
              </a:rPr>
              <a:t>upon entry into Eur. phase</a:t>
            </a:r>
          </a:p>
          <a:p>
            <a:pPr marL="215935" lvl="0" indent="-215935" defTabSz="914126">
              <a:lnSpc>
                <a:spcPct val="90000"/>
              </a:lnSpc>
              <a:buFont typeface="Wingdings" panose="05000000000000000000" pitchFamily="2" charset="2"/>
              <a:buChar char="Ø"/>
            </a:pPr>
            <a:endParaRPr lang="en-GB" sz="2000" dirty="0">
              <a:solidFill>
                <a:srgbClr val="404955"/>
              </a:solidFill>
              <a:latin typeface="Arial" pitchFamily="34" charset="0"/>
              <a:cs typeface="Arial" pitchFamily="34" charset="0"/>
            </a:endParaRPr>
          </a:p>
          <a:p>
            <a:pPr marL="215935" lvl="0" indent="-215935" defTabSz="914126">
              <a:lnSpc>
                <a:spcPct val="90000"/>
              </a:lnSpc>
              <a:buFont typeface="Wingdings" panose="05000000000000000000" pitchFamily="2" charset="2"/>
              <a:buChar char="Ø"/>
            </a:pPr>
            <a:r>
              <a:rPr lang="en-GB" sz="2000" dirty="0" smtClean="0">
                <a:solidFill>
                  <a:srgbClr val="404955"/>
                </a:solidFill>
                <a:latin typeface="Arial" pitchFamily="34" charset="0"/>
                <a:cs typeface="Arial" pitchFamily="34" charset="0"/>
              </a:rPr>
              <a:t> Participation in WIPO-DAS as of 1.11.18 (for EP), next year (for PCT)</a:t>
            </a:r>
          </a:p>
        </p:txBody>
      </p:sp>
    </p:spTree>
    <p:extLst>
      <p:ext uri="{BB962C8B-B14F-4D97-AF65-F5344CB8AC3E}">
        <p14:creationId xmlns:p14="http://schemas.microsoft.com/office/powerpoint/2010/main" xmlns="" val="383339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6373958" y="1000124"/>
            <a:ext cx="2156678" cy="37322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914400"/>
            <a:endParaRPr lang="en-GB" sz="1200" b="1" dirty="0">
              <a:solidFill>
                <a:srgbClr val="3B464D"/>
              </a:solidFill>
            </a:endParaRPr>
          </a:p>
        </p:txBody>
      </p:sp>
      <p:grpSp>
        <p:nvGrpSpPr>
          <p:cNvPr id="33" name="Gruppieren 32"/>
          <p:cNvGrpSpPr/>
          <p:nvPr/>
        </p:nvGrpSpPr>
        <p:grpSpPr>
          <a:xfrm>
            <a:off x="6538913" y="1577842"/>
            <a:ext cx="522000" cy="522000"/>
            <a:chOff x="6538913" y="1577842"/>
            <a:chExt cx="522000" cy="522000"/>
          </a:xfrm>
        </p:grpSpPr>
        <p:pic>
          <p:nvPicPr>
            <p:cNvPr id="95" name="Picture 5" descr="Japan"/>
            <p:cNvPicPr>
              <a:picLocks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538913" y="1739842"/>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6" name="Rectangle 95"/>
            <p:cNvSpPr/>
            <p:nvPr/>
          </p:nvSpPr>
          <p:spPr>
            <a:xfrm>
              <a:off x="6538913" y="1577842"/>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JP</a:t>
              </a:r>
            </a:p>
          </p:txBody>
        </p:sp>
      </p:grpSp>
      <p:grpSp>
        <p:nvGrpSpPr>
          <p:cNvPr id="35" name="Gruppieren 34"/>
          <p:cNvGrpSpPr/>
          <p:nvPr/>
        </p:nvGrpSpPr>
        <p:grpSpPr>
          <a:xfrm>
            <a:off x="7191297" y="1577842"/>
            <a:ext cx="522000" cy="522000"/>
            <a:chOff x="7191297" y="1577842"/>
            <a:chExt cx="522000" cy="522000"/>
          </a:xfrm>
        </p:grpSpPr>
        <p:pic>
          <p:nvPicPr>
            <p:cNvPr id="98" name="Picture 5" descr="Korea Süd"/>
            <p:cNvPicPr>
              <a:picLocks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191297" y="1739842"/>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9" name="Rectangle 98"/>
            <p:cNvSpPr/>
            <p:nvPr/>
          </p:nvSpPr>
          <p:spPr>
            <a:xfrm>
              <a:off x="7191297" y="1577842"/>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KR</a:t>
              </a:r>
            </a:p>
          </p:txBody>
        </p:sp>
      </p:grpSp>
      <p:grpSp>
        <p:nvGrpSpPr>
          <p:cNvPr id="38" name="Gruppieren 37"/>
          <p:cNvGrpSpPr/>
          <p:nvPr/>
        </p:nvGrpSpPr>
        <p:grpSpPr>
          <a:xfrm>
            <a:off x="7191297" y="3453037"/>
            <a:ext cx="522000" cy="522000"/>
            <a:chOff x="7191297" y="3453037"/>
            <a:chExt cx="522000" cy="522000"/>
          </a:xfrm>
        </p:grpSpPr>
        <p:pic>
          <p:nvPicPr>
            <p:cNvPr id="82" name="Picture 5" descr="Mexiko"/>
            <p:cNvPicPr>
              <a:picLocks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191297" y="3615037"/>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3" name="Rectangle 82"/>
            <p:cNvSpPr/>
            <p:nvPr/>
          </p:nvSpPr>
          <p:spPr>
            <a:xfrm>
              <a:off x="7191297" y="3453037"/>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MX</a:t>
              </a:r>
            </a:p>
          </p:txBody>
        </p:sp>
      </p:grpSp>
      <p:grpSp>
        <p:nvGrpSpPr>
          <p:cNvPr id="30" name="Gruppieren 29"/>
          <p:cNvGrpSpPr/>
          <p:nvPr/>
        </p:nvGrpSpPr>
        <p:grpSpPr>
          <a:xfrm>
            <a:off x="6538913" y="3453037"/>
            <a:ext cx="522000" cy="522000"/>
            <a:chOff x="6538913" y="3453037"/>
            <a:chExt cx="522000" cy="522000"/>
          </a:xfrm>
        </p:grpSpPr>
        <p:pic>
          <p:nvPicPr>
            <p:cNvPr id="89" name="Picture 5" descr="Israel"/>
            <p:cNvPicPr>
              <a:picLocks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538913" y="3615037"/>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0" name="Rectangle 89"/>
            <p:cNvSpPr/>
            <p:nvPr/>
          </p:nvSpPr>
          <p:spPr>
            <a:xfrm>
              <a:off x="6538913" y="3453037"/>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IL</a:t>
              </a:r>
            </a:p>
          </p:txBody>
        </p:sp>
      </p:grpSp>
      <p:grpSp>
        <p:nvGrpSpPr>
          <p:cNvPr id="39" name="Gruppieren 38"/>
          <p:cNvGrpSpPr/>
          <p:nvPr/>
        </p:nvGrpSpPr>
        <p:grpSpPr>
          <a:xfrm>
            <a:off x="7191297" y="4069140"/>
            <a:ext cx="522000" cy="522000"/>
            <a:chOff x="7191297" y="4069140"/>
            <a:chExt cx="522000" cy="522000"/>
          </a:xfrm>
        </p:grpSpPr>
        <p:pic>
          <p:nvPicPr>
            <p:cNvPr id="114" name="Picture 5"/>
            <p:cNvPicPr>
              <a:picLocks noChangeArrowheads="1"/>
            </p:cNvPicPr>
            <p:nvPr/>
          </p:nvPicPr>
          <p:blipFill>
            <a:blip r:embed="rId9" cstate="screen">
              <a:extLst>
                <a:ext uri="{28A0092B-C50C-407E-A947-70E740481C1C}">
                  <a14:useLocalDpi xmlns:a14="http://schemas.microsoft.com/office/drawing/2010/main" xmlns=""/>
                </a:ext>
              </a:extLst>
            </a:blip>
            <a:stretch>
              <a:fillRect/>
            </a:stretch>
          </p:blipFill>
          <p:spPr bwMode="auto">
            <a:xfrm>
              <a:off x="7191297" y="4231140"/>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6" name="Rectangle 115"/>
            <p:cNvSpPr/>
            <p:nvPr/>
          </p:nvSpPr>
          <p:spPr>
            <a:xfrm>
              <a:off x="7191297" y="4069140"/>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RU</a:t>
              </a:r>
            </a:p>
          </p:txBody>
        </p:sp>
      </p:grpSp>
      <p:grpSp>
        <p:nvGrpSpPr>
          <p:cNvPr id="29" name="Gruppieren 28"/>
          <p:cNvGrpSpPr/>
          <p:nvPr/>
        </p:nvGrpSpPr>
        <p:grpSpPr>
          <a:xfrm>
            <a:off x="6538913" y="4069140"/>
            <a:ext cx="522000" cy="522000"/>
            <a:chOff x="6538913" y="4069140"/>
            <a:chExt cx="522000" cy="522000"/>
          </a:xfrm>
        </p:grpSpPr>
        <p:pic>
          <p:nvPicPr>
            <p:cNvPr id="122" name="Picture 5"/>
            <p:cNvPicPr>
              <a:picLocks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538913" y="4231140"/>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3" name="Rectangle 122"/>
            <p:cNvSpPr/>
            <p:nvPr/>
          </p:nvSpPr>
          <p:spPr>
            <a:xfrm>
              <a:off x="6538913" y="4069140"/>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PH</a:t>
              </a:r>
            </a:p>
          </p:txBody>
        </p:sp>
      </p:grpSp>
      <p:grpSp>
        <p:nvGrpSpPr>
          <p:cNvPr id="31" name="Gruppieren 30"/>
          <p:cNvGrpSpPr/>
          <p:nvPr/>
        </p:nvGrpSpPr>
        <p:grpSpPr>
          <a:xfrm>
            <a:off x="6538913" y="2844184"/>
            <a:ext cx="522000" cy="522000"/>
            <a:chOff x="6538913" y="2844184"/>
            <a:chExt cx="522000" cy="522000"/>
          </a:xfrm>
        </p:grpSpPr>
        <p:pic>
          <p:nvPicPr>
            <p:cNvPr id="102" name="Picture 6" descr="Kanada"/>
            <p:cNvPicPr>
              <a:picLocks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538913" y="3006184"/>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 name="Rectangle 102"/>
            <p:cNvSpPr/>
            <p:nvPr/>
          </p:nvSpPr>
          <p:spPr>
            <a:xfrm>
              <a:off x="6538913" y="2844184"/>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CA</a:t>
              </a:r>
            </a:p>
          </p:txBody>
        </p:sp>
      </p:grpSp>
      <p:grpSp>
        <p:nvGrpSpPr>
          <p:cNvPr id="37" name="Gruppieren 36"/>
          <p:cNvGrpSpPr/>
          <p:nvPr/>
        </p:nvGrpSpPr>
        <p:grpSpPr>
          <a:xfrm>
            <a:off x="7191297" y="2844184"/>
            <a:ext cx="522000" cy="522000"/>
            <a:chOff x="7191297" y="2844184"/>
            <a:chExt cx="522000" cy="522000"/>
          </a:xfrm>
        </p:grpSpPr>
        <p:pic>
          <p:nvPicPr>
            <p:cNvPr id="111" name="Picture 2" descr="Flag of Colombia.svg"/>
            <p:cNvPicPr>
              <a:picLocks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7191297" y="3006184"/>
              <a:ext cx="522000"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112" name="Rectangle 111"/>
            <p:cNvSpPr/>
            <p:nvPr/>
          </p:nvSpPr>
          <p:spPr>
            <a:xfrm>
              <a:off x="7191297" y="2844184"/>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CO</a:t>
              </a:r>
            </a:p>
          </p:txBody>
        </p:sp>
      </p:grpSp>
      <p:grpSp>
        <p:nvGrpSpPr>
          <p:cNvPr id="32" name="Gruppieren 31"/>
          <p:cNvGrpSpPr/>
          <p:nvPr/>
        </p:nvGrpSpPr>
        <p:grpSpPr>
          <a:xfrm>
            <a:off x="6538913" y="2202326"/>
            <a:ext cx="522000" cy="522000"/>
            <a:chOff x="6538913" y="2202326"/>
            <a:chExt cx="522000" cy="522000"/>
          </a:xfrm>
        </p:grpSpPr>
        <p:pic>
          <p:nvPicPr>
            <p:cNvPr id="92" name="Picture 6" descr="United Staates of America"/>
            <p:cNvPicPr>
              <a:picLocks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6538913" y="2364326"/>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3" name="Rectangle 92"/>
            <p:cNvSpPr/>
            <p:nvPr/>
          </p:nvSpPr>
          <p:spPr>
            <a:xfrm>
              <a:off x="6538913" y="2202326"/>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US</a:t>
              </a:r>
            </a:p>
          </p:txBody>
        </p:sp>
      </p:grpSp>
      <p:grpSp>
        <p:nvGrpSpPr>
          <p:cNvPr id="36" name="Gruppieren 35"/>
          <p:cNvGrpSpPr/>
          <p:nvPr/>
        </p:nvGrpSpPr>
        <p:grpSpPr>
          <a:xfrm>
            <a:off x="7191297" y="2202326"/>
            <a:ext cx="522000" cy="522000"/>
            <a:chOff x="7191297" y="2202326"/>
            <a:chExt cx="522000" cy="522000"/>
          </a:xfrm>
        </p:grpSpPr>
        <p:pic>
          <p:nvPicPr>
            <p:cNvPr id="108" name="Picture 6" descr="Australien"/>
            <p:cNvPicPr>
              <a:picLocks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7191297" y="2364326"/>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9" name="Rectangle 108"/>
            <p:cNvSpPr/>
            <p:nvPr/>
          </p:nvSpPr>
          <p:spPr>
            <a:xfrm>
              <a:off x="7191297" y="2202326"/>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AU</a:t>
              </a:r>
            </a:p>
          </p:txBody>
        </p:sp>
      </p:grpSp>
      <p:grpSp>
        <p:nvGrpSpPr>
          <p:cNvPr id="23" name="Gruppieren 22"/>
          <p:cNvGrpSpPr/>
          <p:nvPr/>
        </p:nvGrpSpPr>
        <p:grpSpPr>
          <a:xfrm>
            <a:off x="7843681" y="1577842"/>
            <a:ext cx="522000" cy="522000"/>
            <a:chOff x="7843681" y="1577842"/>
            <a:chExt cx="522000" cy="522000"/>
          </a:xfrm>
        </p:grpSpPr>
        <p:pic>
          <p:nvPicPr>
            <p:cNvPr id="105" name="Picture 5" descr="China"/>
            <p:cNvPicPr>
              <a:picLocks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7843681" y="1739842"/>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6" name="Rectangle 105"/>
            <p:cNvSpPr/>
            <p:nvPr/>
          </p:nvSpPr>
          <p:spPr>
            <a:xfrm>
              <a:off x="7843681" y="1577842"/>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CN</a:t>
              </a:r>
            </a:p>
          </p:txBody>
        </p:sp>
      </p:grpSp>
      <p:grpSp>
        <p:nvGrpSpPr>
          <p:cNvPr id="27" name="Gruppieren 26"/>
          <p:cNvGrpSpPr/>
          <p:nvPr/>
        </p:nvGrpSpPr>
        <p:grpSpPr>
          <a:xfrm>
            <a:off x="7843681" y="3453037"/>
            <a:ext cx="522000" cy="522000"/>
            <a:chOff x="7843681" y="3453037"/>
            <a:chExt cx="522000" cy="522000"/>
          </a:xfrm>
        </p:grpSpPr>
        <p:pic>
          <p:nvPicPr>
            <p:cNvPr id="118" name="Picture 5"/>
            <p:cNvPicPr>
              <a:picLocks noChangeArrowheads="1"/>
            </p:cNvPicPr>
            <p:nvPr/>
          </p:nvPicPr>
          <p:blipFill rotWithShape="1">
            <a:blip r:embed="rId16" cstate="print">
              <a:extLst>
                <a:ext uri="{28A0092B-C50C-407E-A947-70E740481C1C}">
                  <a14:useLocalDpi xmlns:a14="http://schemas.microsoft.com/office/drawing/2010/main" xmlns="" val="0"/>
                </a:ext>
              </a:extLst>
            </a:blip>
            <a:srcRect r="11281"/>
            <a:stretch/>
          </p:blipFill>
          <p:spPr bwMode="auto">
            <a:xfrm>
              <a:off x="7843681" y="3615037"/>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9" name="Rectangle 118"/>
            <p:cNvSpPr/>
            <p:nvPr/>
          </p:nvSpPr>
          <p:spPr>
            <a:xfrm>
              <a:off x="7843681" y="3453037"/>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MY</a:t>
              </a:r>
            </a:p>
          </p:txBody>
        </p:sp>
      </p:grpSp>
      <p:grpSp>
        <p:nvGrpSpPr>
          <p:cNvPr id="28" name="Gruppieren 27"/>
          <p:cNvGrpSpPr/>
          <p:nvPr/>
        </p:nvGrpSpPr>
        <p:grpSpPr>
          <a:xfrm>
            <a:off x="7843681" y="4069140"/>
            <a:ext cx="522000" cy="522000"/>
            <a:chOff x="7843681" y="4069140"/>
            <a:chExt cx="522000" cy="522000"/>
          </a:xfrm>
        </p:grpSpPr>
        <p:pic>
          <p:nvPicPr>
            <p:cNvPr id="85" name="Picture 5" descr="Singapur"/>
            <p:cNvPicPr>
              <a:picLocks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7843681" y="4231140"/>
              <a:ext cx="522000" cy="360000"/>
            </a:xfrm>
            <a:prstGeom prst="rect">
              <a:avLst/>
            </a:prstGeom>
            <a:noFill/>
            <a:ln w="3175" algn="ctr">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7" name="Rectangle 86"/>
            <p:cNvSpPr/>
            <p:nvPr/>
          </p:nvSpPr>
          <p:spPr>
            <a:xfrm>
              <a:off x="7843681" y="4069140"/>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SG</a:t>
              </a:r>
            </a:p>
          </p:txBody>
        </p:sp>
      </p:grpSp>
      <p:grpSp>
        <p:nvGrpSpPr>
          <p:cNvPr id="26" name="Gruppieren 25"/>
          <p:cNvGrpSpPr/>
          <p:nvPr/>
        </p:nvGrpSpPr>
        <p:grpSpPr>
          <a:xfrm>
            <a:off x="7843681" y="2844184"/>
            <a:ext cx="522000" cy="522000"/>
            <a:chOff x="7843681" y="2844184"/>
            <a:chExt cx="522000" cy="522000"/>
          </a:xfrm>
        </p:grpSpPr>
        <p:grpSp>
          <p:nvGrpSpPr>
            <p:cNvPr id="22" name="Gruppieren 21"/>
            <p:cNvGrpSpPr/>
            <p:nvPr/>
          </p:nvGrpSpPr>
          <p:grpSpPr>
            <a:xfrm>
              <a:off x="7843681" y="3006184"/>
              <a:ext cx="522000" cy="360000"/>
              <a:chOff x="7849464" y="3016598"/>
              <a:chExt cx="522000" cy="360000"/>
            </a:xfrm>
          </p:grpSpPr>
          <p:sp>
            <p:nvSpPr>
              <p:cNvPr id="128" name="Rectangle 127"/>
              <p:cNvSpPr>
                <a:spLocks/>
              </p:cNvSpPr>
              <p:nvPr/>
            </p:nvSpPr>
            <p:spPr>
              <a:xfrm>
                <a:off x="7849464" y="3016598"/>
                <a:ext cx="522000" cy="360000"/>
              </a:xfrm>
              <a:prstGeom prst="rect">
                <a:avLst/>
              </a:prstGeom>
              <a:solidFill>
                <a:srgbClr val="609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pic>
            <p:nvPicPr>
              <p:cNvPr id="129" name="Picture 2" descr="https://www.eapo.org/images/logo-eapo.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888873" y="3045391"/>
                <a:ext cx="433604" cy="29667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7" name="Rectangle 126"/>
            <p:cNvSpPr/>
            <p:nvPr/>
          </p:nvSpPr>
          <p:spPr>
            <a:xfrm>
              <a:off x="7843681" y="2844184"/>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EAPO</a:t>
              </a:r>
            </a:p>
          </p:txBody>
        </p:sp>
      </p:grpSp>
      <p:grpSp>
        <p:nvGrpSpPr>
          <p:cNvPr id="24" name="Gruppieren 23"/>
          <p:cNvGrpSpPr/>
          <p:nvPr/>
        </p:nvGrpSpPr>
        <p:grpSpPr>
          <a:xfrm>
            <a:off x="7843681" y="2202326"/>
            <a:ext cx="522000" cy="522000"/>
            <a:chOff x="7843681" y="2202326"/>
            <a:chExt cx="522000" cy="522000"/>
          </a:xfrm>
        </p:grpSpPr>
        <p:pic>
          <p:nvPicPr>
            <p:cNvPr id="131" name="Picture 2"/>
            <p:cNvPicPr>
              <a:picLocks noChangeArrowheads="1"/>
            </p:cNvPicPr>
            <p:nvPr/>
          </p:nvPicPr>
          <p:blipFill>
            <a:blip r:embed="rId19" cstate="print">
              <a:extLst>
                <a:ext uri="{28A0092B-C50C-407E-A947-70E740481C1C}">
                  <a14:useLocalDpi xmlns:a14="http://schemas.microsoft.com/office/drawing/2010/main" xmlns="" val="0"/>
                </a:ext>
              </a:extLst>
            </a:blip>
            <a:stretch>
              <a:fillRect/>
            </a:stretch>
          </p:blipFill>
          <p:spPr bwMode="auto">
            <a:xfrm>
              <a:off x="7843681" y="2364326"/>
              <a:ext cx="522000"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132" name="Rectangle 131"/>
            <p:cNvSpPr/>
            <p:nvPr/>
          </p:nvSpPr>
          <p:spPr>
            <a:xfrm>
              <a:off x="7843681" y="2202326"/>
              <a:ext cx="522000" cy="52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t"/>
            <a:lstStyle/>
            <a:p>
              <a:pPr algn="ctr" defTabSz="914400"/>
              <a:r>
                <a:rPr lang="en-GB" sz="900" b="1" dirty="0">
                  <a:solidFill>
                    <a:srgbClr val="3B464D"/>
                  </a:solidFill>
                </a:rPr>
                <a:t>BR</a:t>
              </a:r>
            </a:p>
          </p:txBody>
        </p:sp>
      </p:grpSp>
      <p:sp>
        <p:nvSpPr>
          <p:cNvPr id="79" name="TextBox 8">
            <a:extLst>
              <a:ext uri="{FF2B5EF4-FFF2-40B4-BE49-F238E27FC236}">
                <a16:creationId xmlns:a16="http://schemas.microsoft.com/office/drawing/2014/main" xmlns="" id="{B97C451C-7F68-45BA-A768-0D2E7490C133}"/>
              </a:ext>
            </a:extLst>
          </p:cNvPr>
          <p:cNvSpPr txBox="1"/>
          <p:nvPr/>
        </p:nvSpPr>
        <p:spPr>
          <a:xfrm>
            <a:off x="6373114" y="1000125"/>
            <a:ext cx="2157521" cy="469359"/>
          </a:xfrm>
          <a:prstGeom prst="rect">
            <a:avLst/>
          </a:prstGeom>
          <a:noFill/>
        </p:spPr>
        <p:txBody>
          <a:bodyPr wrap="square" lIns="0" rIns="0" rtlCol="0">
            <a:spAutoFit/>
          </a:bodyPr>
          <a:lstStyle/>
          <a:p>
            <a:pPr algn="ctr" defTabSz="914400"/>
            <a:r>
              <a:rPr lang="en-GB" sz="1400" b="1" dirty="0">
                <a:solidFill>
                  <a:srgbClr val="3B464D"/>
                </a:solidFill>
              </a:rPr>
              <a:t>15 Partner offices</a:t>
            </a:r>
          </a:p>
          <a:p>
            <a:pPr algn="ctr" defTabSz="914400"/>
            <a:r>
              <a:rPr lang="en-GB" sz="1050" dirty="0">
                <a:solidFill>
                  <a:srgbClr val="3B464D"/>
                </a:solidFill>
              </a:rPr>
              <a:t>expedite prosecution</a:t>
            </a:r>
          </a:p>
        </p:txBody>
      </p:sp>
      <p:grpSp>
        <p:nvGrpSpPr>
          <p:cNvPr id="7" name="Gruppieren 6">
            <a:extLst>
              <a:ext uri="{FF2B5EF4-FFF2-40B4-BE49-F238E27FC236}">
                <a16:creationId xmlns:a16="http://schemas.microsoft.com/office/drawing/2014/main" xmlns="" id="{F580D69D-E9B4-466C-A744-CCE6330D53D1}"/>
              </a:ext>
            </a:extLst>
          </p:cNvPr>
          <p:cNvGrpSpPr/>
          <p:nvPr/>
        </p:nvGrpSpPr>
        <p:grpSpPr>
          <a:xfrm>
            <a:off x="3043673" y="1919842"/>
            <a:ext cx="3315037" cy="2329298"/>
            <a:chOff x="3043673" y="1919842"/>
            <a:chExt cx="3315037" cy="2329298"/>
          </a:xfrm>
        </p:grpSpPr>
        <p:cxnSp>
          <p:nvCxnSpPr>
            <p:cNvPr id="69" name="Curved Connector 24">
              <a:extLst>
                <a:ext uri="{FF2B5EF4-FFF2-40B4-BE49-F238E27FC236}">
                  <a16:creationId xmlns:a16="http://schemas.microsoft.com/office/drawing/2014/main" xmlns="" id="{5948EF4C-6B26-4E56-AE7C-4BCB6FE1F43D}"/>
                </a:ext>
              </a:extLst>
            </p:cNvPr>
            <p:cNvCxnSpPr>
              <a:cxnSpLocks/>
              <a:stCxn id="5" idx="3"/>
              <a:endCxn id="72" idx="1"/>
            </p:cNvCxnSpPr>
            <p:nvPr/>
          </p:nvCxnSpPr>
          <p:spPr>
            <a:xfrm>
              <a:off x="3043673" y="1919842"/>
              <a:ext cx="910780" cy="1151315"/>
            </a:xfrm>
            <a:prstGeom prst="curvedConnector3">
              <a:avLst>
                <a:gd name="adj1" fmla="val 50000"/>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Curved Connector 85">
              <a:extLst>
                <a:ext uri="{FF2B5EF4-FFF2-40B4-BE49-F238E27FC236}">
                  <a16:creationId xmlns:a16="http://schemas.microsoft.com/office/drawing/2014/main" xmlns="" id="{C1E0D5DB-6109-4C5C-A8E0-8905C4C31AE4}"/>
                </a:ext>
              </a:extLst>
            </p:cNvPr>
            <p:cNvCxnSpPr>
              <a:cxnSpLocks/>
              <a:stCxn id="76" idx="3"/>
              <a:endCxn id="71" idx="1"/>
            </p:cNvCxnSpPr>
            <p:nvPr/>
          </p:nvCxnSpPr>
          <p:spPr>
            <a:xfrm flipV="1">
              <a:off x="3043673" y="3100075"/>
              <a:ext cx="910779" cy="1149065"/>
            </a:xfrm>
            <a:prstGeom prst="curvedConnector3">
              <a:avLst>
                <a:gd name="adj1" fmla="val 50000"/>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Rectangle 114">
              <a:extLst>
                <a:ext uri="{FF2B5EF4-FFF2-40B4-BE49-F238E27FC236}">
                  <a16:creationId xmlns:a16="http://schemas.microsoft.com/office/drawing/2014/main" xmlns="" id="{5E2A0907-B7BE-4FBE-AB06-EC47A83F0D7B}"/>
                </a:ext>
              </a:extLst>
            </p:cNvPr>
            <p:cNvSpPr/>
            <p:nvPr/>
          </p:nvSpPr>
          <p:spPr>
            <a:xfrm>
              <a:off x="3954452" y="2973519"/>
              <a:ext cx="91769" cy="25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sp>
          <p:nvSpPr>
            <p:cNvPr id="72" name="Rectangle 120">
              <a:extLst>
                <a:ext uri="{FF2B5EF4-FFF2-40B4-BE49-F238E27FC236}">
                  <a16:creationId xmlns:a16="http://schemas.microsoft.com/office/drawing/2014/main" xmlns="" id="{F1CE45CF-785C-43AA-A0AF-21E67E87E7D9}"/>
                </a:ext>
              </a:extLst>
            </p:cNvPr>
            <p:cNvSpPr/>
            <p:nvPr/>
          </p:nvSpPr>
          <p:spPr>
            <a:xfrm>
              <a:off x="3954453" y="2948283"/>
              <a:ext cx="91768" cy="24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sp>
          <p:nvSpPr>
            <p:cNvPr id="6" name="Right Arrow 5"/>
            <p:cNvSpPr/>
            <p:nvPr/>
          </p:nvSpPr>
          <p:spPr>
            <a:xfrm>
              <a:off x="3136710" y="2768723"/>
              <a:ext cx="3222000" cy="627861"/>
            </a:xfrm>
            <a:prstGeom prst="rightArrow">
              <a:avLst>
                <a:gd name="adj1" fmla="val 41945"/>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8000" tIns="36000" rIns="36000" bIns="36000" rtlCol="0" anchor="ctr"/>
            <a:lstStyle/>
            <a:p>
              <a:pPr algn="ctr" defTabSz="914400"/>
              <a:r>
                <a:rPr lang="en-GB" sz="1400" b="1" dirty="0">
                  <a:solidFill>
                    <a:srgbClr val="FFFFFF"/>
                  </a:solidFill>
                </a:rPr>
                <a:t>Patent Prosecution Highway</a:t>
              </a:r>
              <a:endParaRPr lang="en-GB" sz="1400" dirty="0">
                <a:solidFill>
                  <a:srgbClr val="FFFFFF"/>
                </a:solidFill>
              </a:endParaRPr>
            </a:p>
          </p:txBody>
        </p:sp>
      </p:grpSp>
      <p:cxnSp>
        <p:nvCxnSpPr>
          <p:cNvPr id="68" name="Straight Connector 15">
            <a:extLst>
              <a:ext uri="{FF2B5EF4-FFF2-40B4-BE49-F238E27FC236}">
                <a16:creationId xmlns:a16="http://schemas.microsoft.com/office/drawing/2014/main" xmlns="" id="{9272EFFB-2D9B-44C7-B1AF-5F35FEC1CEEA}"/>
              </a:ext>
            </a:extLst>
          </p:cNvPr>
          <p:cNvCxnSpPr/>
          <p:nvPr/>
        </p:nvCxnSpPr>
        <p:spPr>
          <a:xfrm>
            <a:off x="3593609" y="3367255"/>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Objekt 12" hidden="1"/>
          <p:cNvGraphicFramePr>
            <a:graphicFrameLocks noChangeAspect="1"/>
          </p:cNvGraphicFramePr>
          <p:nvPr>
            <p:extLst/>
          </p:nvPr>
        </p:nvGraphicFramePr>
        <p:xfrm>
          <a:off x="1588" y="1588"/>
          <a:ext cx="1587" cy="1587"/>
        </p:xfrm>
        <a:graphic>
          <a:graphicData uri="http://schemas.openxmlformats.org/presentationml/2006/ole">
            <p:oleObj spid="_x0000_s1035" name="think-cell Folie" r:id="rId20" imgW="360" imgH="360" progId="">
              <p:embed/>
            </p:oleObj>
          </a:graphicData>
        </a:graphic>
      </p:graphicFrame>
      <p:sp>
        <p:nvSpPr>
          <p:cNvPr id="8" name="Textplatzhalter 7"/>
          <p:cNvSpPr>
            <a:spLocks noGrp="1"/>
          </p:cNvSpPr>
          <p:nvPr>
            <p:ph type="body" sz="quarter" idx="16"/>
          </p:nvPr>
        </p:nvSpPr>
        <p:spPr>
          <a:xfrm>
            <a:off x="682637" y="268288"/>
            <a:ext cx="7846637" cy="404906"/>
          </a:xfrm>
        </p:spPr>
        <p:txBody>
          <a:bodyPr/>
          <a:lstStyle/>
          <a:p>
            <a:r>
              <a:rPr lang="en-GB" dirty="0"/>
              <a:t>Export your invention all over the world</a:t>
            </a:r>
          </a:p>
        </p:txBody>
      </p:sp>
      <p:sp>
        <p:nvSpPr>
          <p:cNvPr id="4" name="Slide Number Placeholder 3"/>
          <p:cNvSpPr>
            <a:spLocks noGrp="1"/>
          </p:cNvSpPr>
          <p:nvPr>
            <p:ph type="sldNum" sz="quarter" idx="20"/>
          </p:nvPr>
        </p:nvSpPr>
        <p:spPr/>
        <p:txBody>
          <a:bodyPr/>
          <a:lstStyle/>
          <a:p>
            <a:fld id="{EF8CA9B7-308B-4F1A-9150-CEB7E4EDCCD3}" type="slidenum">
              <a:rPr lang="en-GB" smtClean="0">
                <a:solidFill>
                  <a:srgbClr val="3B464D"/>
                </a:solidFill>
              </a:rPr>
              <a:pPr/>
              <a:t>12</a:t>
            </a:fld>
            <a:endParaRPr lang="en-GB" dirty="0">
              <a:solidFill>
                <a:srgbClr val="3B464D"/>
              </a:solidFill>
            </a:endParaRPr>
          </a:p>
        </p:txBody>
      </p:sp>
      <p:sp>
        <p:nvSpPr>
          <p:cNvPr id="74" name="TextBox 73"/>
          <p:cNvSpPr txBox="1"/>
          <p:nvPr/>
        </p:nvSpPr>
        <p:spPr>
          <a:xfrm>
            <a:off x="4046221" y="3278800"/>
            <a:ext cx="1863287" cy="442035"/>
          </a:xfrm>
          <a:prstGeom prst="rect">
            <a:avLst/>
          </a:prstGeom>
          <a:noFill/>
        </p:spPr>
        <p:txBody>
          <a:bodyPr wrap="square" lIns="36000" tIns="36000" rIns="36000" bIns="36000" rtlCol="0">
            <a:spAutoFit/>
          </a:bodyPr>
          <a:lstStyle/>
          <a:p>
            <a:pPr algn="ctr" defTabSz="914400"/>
            <a:r>
              <a:rPr lang="en-GB" sz="1400" b="1" dirty="0">
                <a:solidFill>
                  <a:srgbClr val="3B464D"/>
                </a:solidFill>
              </a:rPr>
              <a:t>+ expedited grant</a:t>
            </a:r>
          </a:p>
          <a:p>
            <a:pPr algn="ctr" defTabSz="914400"/>
            <a:r>
              <a:rPr lang="en-GB" sz="1000" dirty="0">
                <a:solidFill>
                  <a:srgbClr val="3B464D"/>
                </a:solidFill>
              </a:rPr>
              <a:t>in the </a:t>
            </a:r>
            <a:r>
              <a:rPr lang="en-GB" sz="1000" dirty="0">
                <a:solidFill>
                  <a:srgbClr val="BE0F05"/>
                </a:solidFill>
              </a:rPr>
              <a:t>European</a:t>
            </a:r>
            <a:r>
              <a:rPr lang="en-GB" sz="1000" dirty="0">
                <a:solidFill>
                  <a:srgbClr val="3B464D"/>
                </a:solidFill>
              </a:rPr>
              <a:t> regional phase</a:t>
            </a:r>
          </a:p>
        </p:txBody>
      </p:sp>
      <p:sp>
        <p:nvSpPr>
          <p:cNvPr id="100" name="Rectangle 99"/>
          <p:cNvSpPr/>
          <p:nvPr/>
        </p:nvSpPr>
        <p:spPr>
          <a:xfrm>
            <a:off x="682637" y="1000125"/>
            <a:ext cx="2472043" cy="37322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defTabSz="914400"/>
            <a:endParaRPr lang="en-GB" sz="1200" b="1" dirty="0">
              <a:solidFill>
                <a:srgbClr val="3B464D"/>
              </a:solidFill>
            </a:endParaRPr>
          </a:p>
        </p:txBody>
      </p:sp>
      <p:sp>
        <p:nvSpPr>
          <p:cNvPr id="9" name="TextBox 8"/>
          <p:cNvSpPr txBox="1"/>
          <p:nvPr/>
        </p:nvSpPr>
        <p:spPr>
          <a:xfrm>
            <a:off x="682637" y="1000125"/>
            <a:ext cx="2472042" cy="469359"/>
          </a:xfrm>
          <a:prstGeom prst="rect">
            <a:avLst/>
          </a:prstGeom>
          <a:noFill/>
        </p:spPr>
        <p:txBody>
          <a:bodyPr wrap="square" lIns="0" rIns="0" rtlCol="0">
            <a:spAutoFit/>
          </a:bodyPr>
          <a:lstStyle/>
          <a:p>
            <a:pPr algn="ctr" defTabSz="914400"/>
            <a:r>
              <a:rPr lang="en-GB" sz="1400" b="1" dirty="0">
                <a:solidFill>
                  <a:srgbClr val="3B464D"/>
                </a:solidFill>
              </a:rPr>
              <a:t>European Patent Office</a:t>
            </a:r>
          </a:p>
          <a:p>
            <a:pPr algn="ctr" defTabSz="914400"/>
            <a:r>
              <a:rPr lang="en-GB" sz="1050" dirty="0">
                <a:solidFill>
                  <a:srgbClr val="3B464D"/>
                </a:solidFill>
              </a:rPr>
              <a:t>finds claims patentable</a:t>
            </a:r>
          </a:p>
        </p:txBody>
      </p:sp>
      <p:sp>
        <p:nvSpPr>
          <p:cNvPr id="5" name="Rounded Rectangle 4"/>
          <p:cNvSpPr/>
          <p:nvPr/>
        </p:nvSpPr>
        <p:spPr>
          <a:xfrm>
            <a:off x="775673" y="1577842"/>
            <a:ext cx="2268000" cy="6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en-GB" sz="1400" b="1" dirty="0">
                <a:solidFill>
                  <a:srgbClr val="3B464D"/>
                </a:solidFill>
              </a:rPr>
              <a:t>International Search</a:t>
            </a:r>
          </a:p>
          <a:p>
            <a:pPr algn="ctr" defTabSz="914400"/>
            <a:r>
              <a:rPr lang="en-GB" sz="1000" dirty="0">
                <a:solidFill>
                  <a:srgbClr val="3B464D"/>
                </a:solidFill>
              </a:rPr>
              <a:t>with </a:t>
            </a:r>
            <a:r>
              <a:rPr lang="en-GB" sz="1000" dirty="0">
                <a:solidFill>
                  <a:srgbClr val="00B050"/>
                </a:solidFill>
              </a:rPr>
              <a:t>positive </a:t>
            </a:r>
            <a:r>
              <a:rPr lang="en-GB" sz="1000" dirty="0">
                <a:solidFill>
                  <a:srgbClr val="3B464D"/>
                </a:solidFill>
              </a:rPr>
              <a:t>written opinion</a:t>
            </a:r>
          </a:p>
        </p:txBody>
      </p:sp>
      <p:sp>
        <p:nvSpPr>
          <p:cNvPr id="76" name="Rounded Rectangle 4"/>
          <p:cNvSpPr/>
          <p:nvPr/>
        </p:nvSpPr>
        <p:spPr>
          <a:xfrm>
            <a:off x="775673" y="3907140"/>
            <a:ext cx="2268000"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en-GB" sz="1400" b="1" dirty="0">
                <a:solidFill>
                  <a:srgbClr val="3B464D"/>
                </a:solidFill>
              </a:rPr>
              <a:t>European Search</a:t>
            </a:r>
          </a:p>
          <a:p>
            <a:pPr algn="ctr" defTabSz="914400"/>
            <a:r>
              <a:rPr lang="en-GB" sz="1000" dirty="0">
                <a:solidFill>
                  <a:srgbClr val="3B464D"/>
                </a:solidFill>
              </a:rPr>
              <a:t>with </a:t>
            </a:r>
            <a:r>
              <a:rPr lang="en-GB" sz="1000" dirty="0">
                <a:solidFill>
                  <a:srgbClr val="00B050"/>
                </a:solidFill>
              </a:rPr>
              <a:t>positive</a:t>
            </a:r>
            <a:r>
              <a:rPr lang="en-GB" sz="1000" dirty="0">
                <a:solidFill>
                  <a:srgbClr val="3B464D"/>
                </a:solidFill>
              </a:rPr>
              <a:t> written opinion</a:t>
            </a:r>
          </a:p>
        </p:txBody>
      </p:sp>
      <p:sp>
        <p:nvSpPr>
          <p:cNvPr id="73" name="Rounded Rectangle 4"/>
          <p:cNvSpPr/>
          <p:nvPr/>
        </p:nvSpPr>
        <p:spPr>
          <a:xfrm>
            <a:off x="775673" y="2742491"/>
            <a:ext cx="2268000" cy="6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lang="en-GB" sz="1400" b="1" dirty="0">
                <a:solidFill>
                  <a:srgbClr val="3B464D"/>
                </a:solidFill>
              </a:rPr>
              <a:t>International Preliminary Examination Report</a:t>
            </a:r>
          </a:p>
          <a:p>
            <a:pPr algn="ctr" defTabSz="914400"/>
            <a:r>
              <a:rPr lang="en-GB" sz="1000" dirty="0">
                <a:solidFill>
                  <a:srgbClr val="3B464D"/>
                </a:solidFill>
              </a:rPr>
              <a:t>with </a:t>
            </a:r>
            <a:r>
              <a:rPr lang="en-GB" sz="1000" dirty="0">
                <a:solidFill>
                  <a:srgbClr val="00B050"/>
                </a:solidFill>
              </a:rPr>
              <a:t>positive</a:t>
            </a:r>
            <a:r>
              <a:rPr lang="en-GB" sz="1000" dirty="0">
                <a:solidFill>
                  <a:srgbClr val="3B464D"/>
                </a:solidFill>
              </a:rPr>
              <a:t> written opinion</a:t>
            </a:r>
          </a:p>
        </p:txBody>
      </p:sp>
    </p:spTree>
    <p:custDataLst>
      <p:tags r:id="rId2"/>
    </p:custDataLst>
    <p:extLst>
      <p:ext uri="{BB962C8B-B14F-4D97-AF65-F5344CB8AC3E}">
        <p14:creationId xmlns:p14="http://schemas.microsoft.com/office/powerpoint/2010/main" xmlns="" val="12136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a:extLst>
              <a:ext uri="{FF2B5EF4-FFF2-40B4-BE49-F238E27FC236}">
                <a16:creationId xmlns:a16="http://schemas.microsoft.com/office/drawing/2014/main" xmlns="" id="{EE3FC8F3-7BF8-48B2-B021-8E944FD59EF7}"/>
              </a:ext>
            </a:extLst>
          </p:cNvPr>
          <p:cNvGrpSpPr/>
          <p:nvPr/>
        </p:nvGrpSpPr>
        <p:grpSpPr>
          <a:xfrm>
            <a:off x="4203689" y="268288"/>
            <a:ext cx="4940311" cy="4465372"/>
            <a:chOff x="4203689" y="268288"/>
            <a:chExt cx="4940311" cy="4465372"/>
          </a:xfrm>
        </p:grpSpPr>
        <p:grpSp>
          <p:nvGrpSpPr>
            <p:cNvPr id="11" name="Gruppieren 10">
              <a:extLst>
                <a:ext uri="{FF2B5EF4-FFF2-40B4-BE49-F238E27FC236}">
                  <a16:creationId xmlns:a16="http://schemas.microsoft.com/office/drawing/2014/main" xmlns="" id="{528CB435-37CD-488A-9D62-B85073E15528}"/>
                </a:ext>
              </a:extLst>
            </p:cNvPr>
            <p:cNvGrpSpPr>
              <a:grpSpLocks noChangeAspect="1"/>
            </p:cNvGrpSpPr>
            <p:nvPr/>
          </p:nvGrpSpPr>
          <p:grpSpPr>
            <a:xfrm>
              <a:off x="4203689" y="269660"/>
              <a:ext cx="4940311" cy="4464000"/>
              <a:chOff x="5410199" y="409840"/>
              <a:chExt cx="12885715" cy="11643360"/>
            </a:xfrm>
          </p:grpSpPr>
          <p:pic>
            <p:nvPicPr>
              <p:cNvPr id="12" name="Picture 2" descr="03B_EPO_MemberStates_2018_ganz Marokko_Faeroeer Inseln mit  Kanaren, Madeira, Azoren.jpg">
                <a:extLst>
                  <a:ext uri="{FF2B5EF4-FFF2-40B4-BE49-F238E27FC236}">
                    <a16:creationId xmlns:a16="http://schemas.microsoft.com/office/drawing/2014/main" xmlns="" id="{F7E29F6D-4F87-4026-A23F-456761992E4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62"/>
              <a:stretch/>
            </p:blipFill>
            <p:spPr bwMode="auto">
              <a:xfrm>
                <a:off x="5410199" y="409840"/>
                <a:ext cx="12885715" cy="1164336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reeform 935">
                <a:extLst>
                  <a:ext uri="{FF2B5EF4-FFF2-40B4-BE49-F238E27FC236}">
                    <a16:creationId xmlns:a16="http://schemas.microsoft.com/office/drawing/2014/main" xmlns="" id="{72B9E941-0C61-4C1E-BB5A-AAE874406150}"/>
                  </a:ext>
                </a:extLst>
              </p:cNvPr>
              <p:cNvSpPr>
                <a:spLocks noChangeAspect="1"/>
              </p:cNvSpPr>
              <p:nvPr/>
            </p:nvSpPr>
            <p:spPr bwMode="auto">
              <a:xfrm rot="5400000" flipV="1">
                <a:off x="6496753" y="9154734"/>
                <a:ext cx="43962" cy="57600"/>
              </a:xfrm>
              <a:custGeom>
                <a:avLst/>
                <a:gdLst>
                  <a:gd name="T0" fmla="*/ 1 w 7"/>
                  <a:gd name="T1" fmla="*/ 6 h 8"/>
                  <a:gd name="T2" fmla="*/ 4 w 7"/>
                  <a:gd name="T3" fmla="*/ 6 h 8"/>
                  <a:gd name="T4" fmla="*/ 6 w 7"/>
                  <a:gd name="T5" fmla="*/ 2 h 8"/>
                  <a:gd name="T6" fmla="*/ 2 w 7"/>
                  <a:gd name="T7" fmla="*/ 4 h 8"/>
                  <a:gd name="T8" fmla="*/ 1 w 7"/>
                  <a:gd name="T9" fmla="*/ 6 h 8"/>
                </a:gdLst>
                <a:ahLst/>
                <a:cxnLst>
                  <a:cxn ang="0">
                    <a:pos x="T0" y="T1"/>
                  </a:cxn>
                  <a:cxn ang="0">
                    <a:pos x="T2" y="T3"/>
                  </a:cxn>
                  <a:cxn ang="0">
                    <a:pos x="T4" y="T5"/>
                  </a:cxn>
                  <a:cxn ang="0">
                    <a:pos x="T6" y="T7"/>
                  </a:cxn>
                  <a:cxn ang="0">
                    <a:pos x="T8" y="T9"/>
                  </a:cxn>
                </a:cxnLst>
                <a:rect l="0" t="0" r="r" b="b"/>
                <a:pathLst>
                  <a:path w="7" h="8">
                    <a:moveTo>
                      <a:pt x="1" y="6"/>
                    </a:moveTo>
                    <a:cubicBezTo>
                      <a:pt x="1" y="8"/>
                      <a:pt x="2" y="7"/>
                      <a:pt x="4" y="6"/>
                    </a:cubicBezTo>
                    <a:cubicBezTo>
                      <a:pt x="5" y="5"/>
                      <a:pt x="6" y="5"/>
                      <a:pt x="6" y="2"/>
                    </a:cubicBezTo>
                    <a:cubicBezTo>
                      <a:pt x="7" y="0"/>
                      <a:pt x="4" y="3"/>
                      <a:pt x="2" y="4"/>
                    </a:cubicBezTo>
                    <a:cubicBezTo>
                      <a:pt x="0" y="5"/>
                      <a:pt x="1" y="6"/>
                      <a:pt x="1" y="6"/>
                    </a:cubicBezTo>
                    <a:close/>
                  </a:path>
                </a:pathLst>
              </a:custGeom>
              <a:solidFill>
                <a:srgbClr val="BC1103"/>
              </a:solidFill>
              <a:ln w="1270">
                <a:solidFill>
                  <a:schemeClr val="bg1"/>
                </a:solidFill>
                <a:round/>
                <a:headEnd/>
                <a:tailEnd/>
              </a:ln>
              <a:extLst/>
            </p:spPr>
            <p:txBody>
              <a:bodyPr vert="horz" wrap="square" lIns="91440" tIns="45720" rIns="91440" bIns="45720" numCol="1" anchor="t" anchorCtr="0" compatLnSpc="1">
                <a:prstTxWarp prst="textNoShape">
                  <a:avLst/>
                </a:prstTxWarp>
              </a:bodyPr>
              <a:lstStyle/>
              <a:p>
                <a:pPr defTabSz="914400"/>
                <a:endParaRPr lang="en-GB" dirty="0">
                  <a:solidFill>
                    <a:srgbClr val="404955"/>
                  </a:solidFill>
                </a:endParaRPr>
              </a:p>
            </p:txBody>
          </p:sp>
        </p:grpSp>
        <p:pic>
          <p:nvPicPr>
            <p:cNvPr id="18" name="Grafik 17">
              <a:extLst>
                <a:ext uri="{FF2B5EF4-FFF2-40B4-BE49-F238E27FC236}">
                  <a16:creationId xmlns:a16="http://schemas.microsoft.com/office/drawing/2014/main" xmlns="" id="{83A47132-71CA-43B6-BB0E-E6182DF7C60B}"/>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149140" y="268288"/>
              <a:ext cx="972000" cy="1454288"/>
            </a:xfrm>
            <a:prstGeom prst="rect">
              <a:avLst/>
            </a:prstGeom>
            <a:ln w="25400">
              <a:solidFill>
                <a:srgbClr val="9FA4AA"/>
              </a:solidFill>
              <a:miter lim="800000"/>
            </a:ln>
            <a:effectLst/>
          </p:spPr>
        </p:pic>
      </p:grpSp>
      <p:sp>
        <p:nvSpPr>
          <p:cNvPr id="2" name="Text Placeholder 1"/>
          <p:cNvSpPr>
            <a:spLocks noGrp="1"/>
          </p:cNvSpPr>
          <p:nvPr>
            <p:ph type="body" sz="quarter" idx="16"/>
          </p:nvPr>
        </p:nvSpPr>
        <p:spPr/>
        <p:txBody>
          <a:bodyPr/>
          <a:lstStyle/>
          <a:p>
            <a:r>
              <a:rPr lang="en-GB" dirty="0"/>
              <a:t>The EPO mission</a:t>
            </a:r>
          </a:p>
        </p:txBody>
      </p:sp>
      <p:sp>
        <p:nvSpPr>
          <p:cNvPr id="3" name="Text Placeholder 2"/>
          <p:cNvSpPr>
            <a:spLocks noGrp="1"/>
          </p:cNvSpPr>
          <p:nvPr>
            <p:ph type="body" sz="quarter" idx="17"/>
          </p:nvPr>
        </p:nvSpPr>
        <p:spPr/>
        <p:txBody>
          <a:bodyPr/>
          <a:lstStyle/>
          <a:p>
            <a:pPr marL="0" indent="0">
              <a:buNone/>
            </a:pPr>
            <a:r>
              <a:rPr lang="en-GB" sz="2000" b="1" dirty="0"/>
              <a:t>We </a:t>
            </a:r>
            <a:r>
              <a:rPr lang="en-GB" sz="2000" b="1" dirty="0" smtClean="0"/>
              <a:t>provide:</a:t>
            </a:r>
          </a:p>
          <a:p>
            <a:pPr>
              <a:buFont typeface="Wingdings" panose="05000000000000000000" pitchFamily="2" charset="2"/>
              <a:buChar char="ü"/>
            </a:pPr>
            <a:r>
              <a:rPr lang="en-GB" sz="2000" dirty="0" smtClean="0"/>
              <a:t>patent protection for inventions</a:t>
            </a:r>
          </a:p>
          <a:p>
            <a:pPr>
              <a:buFont typeface="Wingdings" panose="05000000000000000000" pitchFamily="2" charset="2"/>
              <a:buChar char="ü"/>
            </a:pPr>
            <a:r>
              <a:rPr lang="en-GB" sz="2000" dirty="0" smtClean="0"/>
              <a:t>in </a:t>
            </a:r>
            <a:r>
              <a:rPr lang="en-GB" sz="2000" dirty="0"/>
              <a:t>up to </a:t>
            </a:r>
            <a:r>
              <a:rPr lang="en-GB" sz="2000" dirty="0" smtClean="0"/>
              <a:t>44 countries </a:t>
            </a:r>
          </a:p>
          <a:p>
            <a:pPr>
              <a:buFont typeface="Wingdings" panose="05000000000000000000" pitchFamily="2" charset="2"/>
              <a:buChar char="ü"/>
            </a:pPr>
            <a:r>
              <a:rPr lang="en-GB" sz="2000" dirty="0" smtClean="0"/>
              <a:t>on </a:t>
            </a:r>
            <a:r>
              <a:rPr lang="en-GB" sz="2000" dirty="0"/>
              <a:t>the basis of </a:t>
            </a:r>
            <a:r>
              <a:rPr lang="en-GB" sz="2000" dirty="0" smtClean="0"/>
              <a:t>one </a:t>
            </a:r>
            <a:r>
              <a:rPr lang="en-GB" sz="2000" dirty="0"/>
              <a:t>single </a:t>
            </a:r>
            <a:r>
              <a:rPr lang="en-GB" sz="2000" dirty="0" smtClean="0"/>
              <a:t>application</a:t>
            </a:r>
          </a:p>
          <a:p>
            <a:pPr marL="0" indent="0">
              <a:buNone/>
            </a:pPr>
            <a:endParaRPr lang="en-GB" sz="2000" b="1" dirty="0" smtClean="0"/>
          </a:p>
          <a:p>
            <a:pPr marL="0" indent="0">
              <a:buNone/>
            </a:pPr>
            <a:endParaRPr lang="en-GB" sz="2000" dirty="0" smtClean="0"/>
          </a:p>
          <a:p>
            <a:pPr marL="0" indent="0">
              <a:buNone/>
            </a:pPr>
            <a:r>
              <a:rPr lang="en-GB" sz="2000" b="1" dirty="0" smtClean="0"/>
              <a:t>The European Patent Organisation</a:t>
            </a:r>
            <a:endParaRPr lang="en-GB" sz="2000" b="1" dirty="0"/>
          </a:p>
          <a:p>
            <a:pPr marL="0" indent="0">
              <a:buNone/>
            </a:pPr>
            <a:endParaRPr lang="en-GB" sz="2000" dirty="0"/>
          </a:p>
        </p:txBody>
      </p:sp>
      <p:sp>
        <p:nvSpPr>
          <p:cNvPr id="4" name="Slide Number Placeholder 3"/>
          <p:cNvSpPr>
            <a:spLocks noGrp="1"/>
          </p:cNvSpPr>
          <p:nvPr>
            <p:ph type="sldNum" sz="quarter" idx="20"/>
          </p:nvPr>
        </p:nvSpPr>
        <p:spPr/>
        <p:txBody>
          <a:bodyPr/>
          <a:lstStyle/>
          <a:p>
            <a:fld id="{9DF67F17-3E1A-4193-A15F-15F53DD43041}" type="slidenum">
              <a:rPr lang="en-GB" smtClean="0">
                <a:solidFill>
                  <a:srgbClr val="404955"/>
                </a:solidFill>
              </a:rPr>
              <a:pPr/>
              <a:t>13</a:t>
            </a:fld>
            <a:endParaRPr lang="en-GB" dirty="0">
              <a:solidFill>
                <a:srgbClr val="404955"/>
              </a:solidFill>
            </a:endParaRPr>
          </a:p>
        </p:txBody>
      </p:sp>
      <p:sp>
        <p:nvSpPr>
          <p:cNvPr id="5" name="TextBox 4"/>
          <p:cNvSpPr txBox="1"/>
          <p:nvPr/>
        </p:nvSpPr>
        <p:spPr>
          <a:xfrm>
            <a:off x="982762" y="3506495"/>
            <a:ext cx="1859483" cy="1184940"/>
          </a:xfrm>
          <a:prstGeom prst="rect">
            <a:avLst/>
          </a:prstGeom>
          <a:noFill/>
        </p:spPr>
        <p:txBody>
          <a:bodyPr wrap="none" lIns="0" tIns="0" rIns="0" bIns="0" rtlCol="0" anchor="ctr" anchorCtr="0">
            <a:spAutoFit/>
          </a:bodyPr>
          <a:lstStyle/>
          <a:p>
            <a:pPr defTabSz="914400"/>
            <a:r>
              <a:rPr lang="en-GB" dirty="0">
                <a:solidFill>
                  <a:srgbClr val="404955"/>
                </a:solidFill>
              </a:rPr>
              <a:t>38 member states</a:t>
            </a:r>
          </a:p>
          <a:p>
            <a:pPr defTabSz="914400"/>
            <a:r>
              <a:rPr lang="en-GB" dirty="0">
                <a:solidFill>
                  <a:srgbClr val="404955"/>
                </a:solidFill>
              </a:rPr>
              <a:t>2 extension states</a:t>
            </a:r>
          </a:p>
          <a:p>
            <a:pPr defTabSz="914400"/>
            <a:r>
              <a:rPr lang="en-GB" dirty="0">
                <a:solidFill>
                  <a:srgbClr val="404955"/>
                </a:solidFill>
              </a:rPr>
              <a:t>4 validation states</a:t>
            </a:r>
          </a:p>
          <a:p>
            <a:pPr defTabSz="914400">
              <a:spcBef>
                <a:spcPts val="600"/>
              </a:spcBef>
            </a:pPr>
            <a:r>
              <a:rPr lang="en-GB" dirty="0">
                <a:solidFill>
                  <a:srgbClr val="404955"/>
                </a:solidFill>
              </a:rPr>
              <a:t>EPO locations</a:t>
            </a:r>
          </a:p>
        </p:txBody>
      </p:sp>
      <p:sp>
        <p:nvSpPr>
          <p:cNvPr id="58" name="Rechteckige Legende 39">
            <a:extLst>
              <a:ext uri="{FF2B5EF4-FFF2-40B4-BE49-F238E27FC236}">
                <a16:creationId xmlns:a16="http://schemas.microsoft.com/office/drawing/2014/main" xmlns="" id="{0228303A-2665-4B7A-9EBE-9C45060A2E4E}"/>
              </a:ext>
            </a:extLst>
          </p:cNvPr>
          <p:cNvSpPr/>
          <p:nvPr/>
        </p:nvSpPr>
        <p:spPr>
          <a:xfrm>
            <a:off x="6780587" y="2261267"/>
            <a:ext cx="324892" cy="122262"/>
          </a:xfrm>
          <a:prstGeom prst="wedgeRectCallout">
            <a:avLst>
              <a:gd name="adj1" fmla="val -35084"/>
              <a:gd name="adj2" fmla="val 75914"/>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 tIns="7200" rIns="18000" bIns="7200" rtlCol="0" anchor="ctr">
            <a:spAutoFit/>
          </a:bodyPr>
          <a:lstStyle/>
          <a:p>
            <a:pPr algn="ctr" defTabSz="914400"/>
            <a:r>
              <a:rPr lang="en-GB" sz="700" dirty="0">
                <a:solidFill>
                  <a:srgbClr val="404955"/>
                </a:solidFill>
              </a:rPr>
              <a:t>Munich</a:t>
            </a:r>
          </a:p>
        </p:txBody>
      </p:sp>
      <p:sp>
        <p:nvSpPr>
          <p:cNvPr id="59" name="Rechteckige Legende 41">
            <a:extLst>
              <a:ext uri="{FF2B5EF4-FFF2-40B4-BE49-F238E27FC236}">
                <a16:creationId xmlns:a16="http://schemas.microsoft.com/office/drawing/2014/main" xmlns="" id="{7A5B697B-3391-4033-8147-8620FE2BF2C2}"/>
              </a:ext>
            </a:extLst>
          </p:cNvPr>
          <p:cNvSpPr/>
          <p:nvPr/>
        </p:nvSpPr>
        <p:spPr>
          <a:xfrm>
            <a:off x="6352062" y="1821248"/>
            <a:ext cx="478780" cy="122262"/>
          </a:xfrm>
          <a:prstGeom prst="wedgeRectCallout">
            <a:avLst>
              <a:gd name="adj1" fmla="val -28138"/>
              <a:gd name="adj2" fmla="val 81757"/>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 tIns="7200" rIns="18000" bIns="7200" rtlCol="0" anchor="ctr">
            <a:spAutoFit/>
          </a:bodyPr>
          <a:lstStyle/>
          <a:p>
            <a:pPr algn="ctr" defTabSz="914400"/>
            <a:r>
              <a:rPr lang="en-GB" sz="700" dirty="0">
                <a:solidFill>
                  <a:srgbClr val="404955"/>
                </a:solidFill>
              </a:rPr>
              <a:t>The Hague</a:t>
            </a:r>
          </a:p>
        </p:txBody>
      </p:sp>
      <p:sp>
        <p:nvSpPr>
          <p:cNvPr id="60" name="Rechteckige Legende 43">
            <a:extLst>
              <a:ext uri="{FF2B5EF4-FFF2-40B4-BE49-F238E27FC236}">
                <a16:creationId xmlns:a16="http://schemas.microsoft.com/office/drawing/2014/main" xmlns="" id="{ED4355D4-EB39-4002-A944-DBC85DA146B3}"/>
              </a:ext>
            </a:extLst>
          </p:cNvPr>
          <p:cNvSpPr/>
          <p:nvPr/>
        </p:nvSpPr>
        <p:spPr>
          <a:xfrm>
            <a:off x="6891317" y="2120681"/>
            <a:ext cx="263978" cy="122262"/>
          </a:xfrm>
          <a:prstGeom prst="wedgeRectCallout">
            <a:avLst>
              <a:gd name="adj1" fmla="val -35584"/>
              <a:gd name="adj2" fmla="val -85580"/>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 tIns="7200" rIns="18000" bIns="7200" rtlCol="0" anchor="ctr">
            <a:spAutoFit/>
          </a:bodyPr>
          <a:lstStyle/>
          <a:p>
            <a:pPr algn="ctr" defTabSz="914400"/>
            <a:r>
              <a:rPr lang="en-GB" sz="700" dirty="0">
                <a:solidFill>
                  <a:srgbClr val="404955"/>
                </a:solidFill>
              </a:rPr>
              <a:t>Berlin</a:t>
            </a:r>
          </a:p>
        </p:txBody>
      </p:sp>
      <p:sp>
        <p:nvSpPr>
          <p:cNvPr id="61" name="Rechteckige Legende 44">
            <a:extLst>
              <a:ext uri="{FF2B5EF4-FFF2-40B4-BE49-F238E27FC236}">
                <a16:creationId xmlns:a16="http://schemas.microsoft.com/office/drawing/2014/main" xmlns="" id="{157C16EF-7FCB-4AD6-A661-32C9E8F57B66}"/>
              </a:ext>
            </a:extLst>
          </p:cNvPr>
          <p:cNvSpPr/>
          <p:nvPr/>
        </p:nvSpPr>
        <p:spPr>
          <a:xfrm>
            <a:off x="6998459" y="2601685"/>
            <a:ext cx="313672" cy="122262"/>
          </a:xfrm>
          <a:prstGeom prst="wedgeRectCallout">
            <a:avLst>
              <a:gd name="adj1" fmla="val -30171"/>
              <a:gd name="adj2" fmla="val -89475"/>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 tIns="7200" rIns="18000" bIns="7200" rtlCol="0" anchor="ctr">
            <a:spAutoFit/>
          </a:bodyPr>
          <a:lstStyle/>
          <a:p>
            <a:pPr algn="ctr" defTabSz="914400"/>
            <a:r>
              <a:rPr lang="en-GB" sz="700" dirty="0">
                <a:solidFill>
                  <a:srgbClr val="404955"/>
                </a:solidFill>
              </a:rPr>
              <a:t>Vienna</a:t>
            </a:r>
          </a:p>
        </p:txBody>
      </p:sp>
      <p:sp>
        <p:nvSpPr>
          <p:cNvPr id="62" name="Rechteckige Legende 65">
            <a:extLst>
              <a:ext uri="{FF2B5EF4-FFF2-40B4-BE49-F238E27FC236}">
                <a16:creationId xmlns:a16="http://schemas.microsoft.com/office/drawing/2014/main" xmlns="" id="{CACEFAB3-6E32-47A6-91C4-EA12B5D962B3}"/>
              </a:ext>
            </a:extLst>
          </p:cNvPr>
          <p:cNvSpPr/>
          <p:nvPr/>
        </p:nvSpPr>
        <p:spPr>
          <a:xfrm>
            <a:off x="6331709" y="2282984"/>
            <a:ext cx="379394" cy="122262"/>
          </a:xfrm>
          <a:prstGeom prst="wedgeRectCallout">
            <a:avLst>
              <a:gd name="adj1" fmla="val -30171"/>
              <a:gd name="adj2" fmla="val -89475"/>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8000" tIns="7200" rIns="18000" bIns="7200" rtlCol="0" anchor="ctr">
            <a:spAutoFit/>
          </a:bodyPr>
          <a:lstStyle/>
          <a:p>
            <a:pPr algn="ctr" defTabSz="914400"/>
            <a:r>
              <a:rPr lang="en-GB" sz="700" dirty="0">
                <a:solidFill>
                  <a:srgbClr val="404955"/>
                </a:solidFill>
              </a:rPr>
              <a:t>Brussels</a:t>
            </a:r>
          </a:p>
        </p:txBody>
      </p:sp>
      <p:grpSp>
        <p:nvGrpSpPr>
          <p:cNvPr id="45" name="Gruppieren 44">
            <a:extLst>
              <a:ext uri="{FF2B5EF4-FFF2-40B4-BE49-F238E27FC236}">
                <a16:creationId xmlns:a16="http://schemas.microsoft.com/office/drawing/2014/main" xmlns="" id="{CE2D71B2-F981-4620-96EC-71864CDF8A00}"/>
              </a:ext>
            </a:extLst>
          </p:cNvPr>
          <p:cNvGrpSpPr>
            <a:grpSpLocks noChangeAspect="1"/>
          </p:cNvGrpSpPr>
          <p:nvPr/>
        </p:nvGrpSpPr>
        <p:grpSpPr>
          <a:xfrm>
            <a:off x="6352062" y="1973826"/>
            <a:ext cx="106169" cy="144000"/>
            <a:chOff x="3303908" y="1788382"/>
            <a:chExt cx="1288912" cy="1748194"/>
          </a:xfrm>
        </p:grpSpPr>
        <p:sp>
          <p:nvSpPr>
            <p:cNvPr id="44" name="Freihandform 53">
              <a:extLst>
                <a:ext uri="{FF2B5EF4-FFF2-40B4-BE49-F238E27FC236}">
                  <a16:creationId xmlns:a16="http://schemas.microsoft.com/office/drawing/2014/main" xmlns="" id="{3DE306E3-36FB-47EE-91F1-BAFC4F4F3B3B}"/>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39" name="Ellipse 38">
              <a:extLst>
                <a:ext uri="{FF2B5EF4-FFF2-40B4-BE49-F238E27FC236}">
                  <a16:creationId xmlns:a16="http://schemas.microsoft.com/office/drawing/2014/main" xmlns="" id="{0D081BE3-F191-42DA-BF26-0133FC7E410D}"/>
                </a:ext>
              </a:extLst>
            </p:cNvPr>
            <p:cNvSpPr/>
            <p:nvPr/>
          </p:nvSpPr>
          <p:spPr>
            <a:xfrm flipH="1">
              <a:off x="3502598" y="1973214"/>
              <a:ext cx="891532" cy="891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grpSp>
        <p:nvGrpSpPr>
          <p:cNvPr id="47" name="Gruppieren 46">
            <a:extLst>
              <a:ext uri="{FF2B5EF4-FFF2-40B4-BE49-F238E27FC236}">
                <a16:creationId xmlns:a16="http://schemas.microsoft.com/office/drawing/2014/main" xmlns="" id="{ECB13F48-A97F-4BED-A3D6-5B6E2D5D980F}"/>
              </a:ext>
            </a:extLst>
          </p:cNvPr>
          <p:cNvGrpSpPr>
            <a:grpSpLocks noChangeAspect="1"/>
          </p:cNvGrpSpPr>
          <p:nvPr/>
        </p:nvGrpSpPr>
        <p:grpSpPr>
          <a:xfrm>
            <a:off x="6315343" y="2112344"/>
            <a:ext cx="106169" cy="144000"/>
            <a:chOff x="3303908" y="1788382"/>
            <a:chExt cx="1288912" cy="1748194"/>
          </a:xfrm>
        </p:grpSpPr>
        <p:sp>
          <p:nvSpPr>
            <p:cNvPr id="48" name="Freihandform 53">
              <a:extLst>
                <a:ext uri="{FF2B5EF4-FFF2-40B4-BE49-F238E27FC236}">
                  <a16:creationId xmlns:a16="http://schemas.microsoft.com/office/drawing/2014/main" xmlns="" id="{092B4744-4463-460E-9764-90728514A3A9}"/>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49" name="Ellipse 48">
              <a:extLst>
                <a:ext uri="{FF2B5EF4-FFF2-40B4-BE49-F238E27FC236}">
                  <a16:creationId xmlns:a16="http://schemas.microsoft.com/office/drawing/2014/main" xmlns="" id="{253A4E85-5089-438D-B570-A7C157BD29F2}"/>
                </a:ext>
              </a:extLst>
            </p:cNvPr>
            <p:cNvSpPr/>
            <p:nvPr/>
          </p:nvSpPr>
          <p:spPr>
            <a:xfrm flipH="1">
              <a:off x="3502598" y="1973214"/>
              <a:ext cx="891532" cy="891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grpSp>
        <p:nvGrpSpPr>
          <p:cNvPr id="63" name="Gruppieren 62">
            <a:extLst>
              <a:ext uri="{FF2B5EF4-FFF2-40B4-BE49-F238E27FC236}">
                <a16:creationId xmlns:a16="http://schemas.microsoft.com/office/drawing/2014/main" xmlns="" id="{D5B41A46-CAA9-4652-9EB2-8210F2DAFC0A}"/>
              </a:ext>
            </a:extLst>
          </p:cNvPr>
          <p:cNvGrpSpPr>
            <a:grpSpLocks noChangeAspect="1"/>
          </p:cNvGrpSpPr>
          <p:nvPr/>
        </p:nvGrpSpPr>
        <p:grpSpPr>
          <a:xfrm>
            <a:off x="686680" y="4435675"/>
            <a:ext cx="175066" cy="237450"/>
            <a:chOff x="3303908" y="1788382"/>
            <a:chExt cx="1288912" cy="1748194"/>
          </a:xfrm>
        </p:grpSpPr>
        <p:sp>
          <p:nvSpPr>
            <p:cNvPr id="64" name="Freihandform 53">
              <a:extLst>
                <a:ext uri="{FF2B5EF4-FFF2-40B4-BE49-F238E27FC236}">
                  <a16:creationId xmlns:a16="http://schemas.microsoft.com/office/drawing/2014/main" xmlns="" id="{2C7E2121-1A9C-4D10-B596-179CD18E6F70}"/>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65" name="Ellipse 64">
              <a:extLst>
                <a:ext uri="{FF2B5EF4-FFF2-40B4-BE49-F238E27FC236}">
                  <a16:creationId xmlns:a16="http://schemas.microsoft.com/office/drawing/2014/main" xmlns="" id="{88ABBBD3-002D-4D39-BC55-B20035959C56}"/>
                </a:ext>
              </a:extLst>
            </p:cNvPr>
            <p:cNvSpPr/>
            <p:nvPr/>
          </p:nvSpPr>
          <p:spPr>
            <a:xfrm flipH="1">
              <a:off x="3502591" y="1973214"/>
              <a:ext cx="891532" cy="8915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sp>
        <p:nvSpPr>
          <p:cNvPr id="46" name="Rechteck 45">
            <a:extLst>
              <a:ext uri="{FF2B5EF4-FFF2-40B4-BE49-F238E27FC236}">
                <a16:creationId xmlns:a16="http://schemas.microsoft.com/office/drawing/2014/main" xmlns="" id="{B82608CB-75B5-4C5F-9221-2E9B5FD341D9}"/>
              </a:ext>
            </a:extLst>
          </p:cNvPr>
          <p:cNvSpPr/>
          <p:nvPr/>
        </p:nvSpPr>
        <p:spPr>
          <a:xfrm>
            <a:off x="684213" y="4115230"/>
            <a:ext cx="180000" cy="180000"/>
          </a:xfrm>
          <a:prstGeom prst="rect">
            <a:avLst/>
          </a:prstGeom>
          <a:solidFill>
            <a:srgbClr val="3B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sp>
        <p:nvSpPr>
          <p:cNvPr id="67" name="Rechteck 66">
            <a:extLst>
              <a:ext uri="{FF2B5EF4-FFF2-40B4-BE49-F238E27FC236}">
                <a16:creationId xmlns:a16="http://schemas.microsoft.com/office/drawing/2014/main" xmlns="" id="{CF491068-C8CB-46B5-AA20-511664ED9320}"/>
              </a:ext>
            </a:extLst>
          </p:cNvPr>
          <p:cNvSpPr/>
          <p:nvPr/>
        </p:nvSpPr>
        <p:spPr>
          <a:xfrm>
            <a:off x="684213" y="3839216"/>
            <a:ext cx="180000" cy="180000"/>
          </a:xfrm>
          <a:prstGeom prst="rect">
            <a:avLst/>
          </a:prstGeom>
          <a:solidFill>
            <a:srgbClr val="9FA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sp>
        <p:nvSpPr>
          <p:cNvPr id="68" name="Rechteck 67">
            <a:extLst>
              <a:ext uri="{FF2B5EF4-FFF2-40B4-BE49-F238E27FC236}">
                <a16:creationId xmlns:a16="http://schemas.microsoft.com/office/drawing/2014/main" xmlns="" id="{D8FD2A05-CB9C-424C-B116-C7BE8EDC6675}"/>
              </a:ext>
            </a:extLst>
          </p:cNvPr>
          <p:cNvSpPr/>
          <p:nvPr/>
        </p:nvSpPr>
        <p:spPr>
          <a:xfrm>
            <a:off x="684213" y="3563202"/>
            <a:ext cx="180000" cy="180000"/>
          </a:xfrm>
          <a:prstGeom prst="rect">
            <a:avLst/>
          </a:prstGeom>
          <a:solidFill>
            <a:srgbClr val="BD0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nvGrpSpPr>
          <p:cNvPr id="69" name="Gruppieren 68">
            <a:extLst>
              <a:ext uri="{FF2B5EF4-FFF2-40B4-BE49-F238E27FC236}">
                <a16:creationId xmlns:a16="http://schemas.microsoft.com/office/drawing/2014/main" xmlns="" id="{1A1B829A-717D-4932-A47E-269D1DE0D5F5}"/>
              </a:ext>
            </a:extLst>
          </p:cNvPr>
          <p:cNvGrpSpPr>
            <a:grpSpLocks noChangeAspect="1"/>
          </p:cNvGrpSpPr>
          <p:nvPr/>
        </p:nvGrpSpPr>
        <p:grpSpPr>
          <a:xfrm>
            <a:off x="6814556" y="1998849"/>
            <a:ext cx="106169" cy="144000"/>
            <a:chOff x="3303908" y="1788382"/>
            <a:chExt cx="1288912" cy="1748194"/>
          </a:xfrm>
        </p:grpSpPr>
        <p:sp>
          <p:nvSpPr>
            <p:cNvPr id="70" name="Freihandform 53">
              <a:extLst>
                <a:ext uri="{FF2B5EF4-FFF2-40B4-BE49-F238E27FC236}">
                  <a16:creationId xmlns:a16="http://schemas.microsoft.com/office/drawing/2014/main" xmlns="" id="{AFF5C238-4520-42DC-A6D5-990FBFC86316}"/>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71" name="Ellipse 70">
              <a:extLst>
                <a:ext uri="{FF2B5EF4-FFF2-40B4-BE49-F238E27FC236}">
                  <a16:creationId xmlns:a16="http://schemas.microsoft.com/office/drawing/2014/main" xmlns="" id="{66BE3FC0-DCE6-4728-B1EA-5B259A6D62B9}"/>
                </a:ext>
              </a:extLst>
            </p:cNvPr>
            <p:cNvSpPr/>
            <p:nvPr/>
          </p:nvSpPr>
          <p:spPr>
            <a:xfrm flipH="1">
              <a:off x="3502598" y="1973214"/>
              <a:ext cx="891532" cy="891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grpSp>
        <p:nvGrpSpPr>
          <p:cNvPr id="72" name="Gruppieren 71">
            <a:extLst>
              <a:ext uri="{FF2B5EF4-FFF2-40B4-BE49-F238E27FC236}">
                <a16:creationId xmlns:a16="http://schemas.microsoft.com/office/drawing/2014/main" xmlns="" id="{6335B52E-698C-49BB-BB16-8536E1083A74}"/>
              </a:ext>
            </a:extLst>
          </p:cNvPr>
          <p:cNvGrpSpPr>
            <a:grpSpLocks noChangeAspect="1"/>
          </p:cNvGrpSpPr>
          <p:nvPr/>
        </p:nvGrpSpPr>
        <p:grpSpPr>
          <a:xfrm>
            <a:off x="6727503" y="2399375"/>
            <a:ext cx="106169" cy="144000"/>
            <a:chOff x="3303908" y="1788382"/>
            <a:chExt cx="1288912" cy="1748194"/>
          </a:xfrm>
        </p:grpSpPr>
        <p:sp>
          <p:nvSpPr>
            <p:cNvPr id="73" name="Freihandform 53">
              <a:extLst>
                <a:ext uri="{FF2B5EF4-FFF2-40B4-BE49-F238E27FC236}">
                  <a16:creationId xmlns:a16="http://schemas.microsoft.com/office/drawing/2014/main" xmlns="" id="{21972B67-931F-4B15-918E-621E26697FE5}"/>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74" name="Ellipse 73">
              <a:extLst>
                <a:ext uri="{FF2B5EF4-FFF2-40B4-BE49-F238E27FC236}">
                  <a16:creationId xmlns:a16="http://schemas.microsoft.com/office/drawing/2014/main" xmlns="" id="{44E77DD3-F0DC-4EFD-9160-D1DBCACB9B50}"/>
                </a:ext>
              </a:extLst>
            </p:cNvPr>
            <p:cNvSpPr/>
            <p:nvPr/>
          </p:nvSpPr>
          <p:spPr>
            <a:xfrm flipH="1">
              <a:off x="3502598" y="1973214"/>
              <a:ext cx="891532" cy="891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grpSp>
        <p:nvGrpSpPr>
          <p:cNvPr id="75" name="Gruppieren 74">
            <a:extLst>
              <a:ext uri="{FF2B5EF4-FFF2-40B4-BE49-F238E27FC236}">
                <a16:creationId xmlns:a16="http://schemas.microsoft.com/office/drawing/2014/main" xmlns="" id="{D2026A3A-62CD-4A5D-A771-3420ABBA0ADF}"/>
              </a:ext>
            </a:extLst>
          </p:cNvPr>
          <p:cNvGrpSpPr>
            <a:grpSpLocks noChangeAspect="1"/>
          </p:cNvGrpSpPr>
          <p:nvPr/>
        </p:nvGrpSpPr>
        <p:grpSpPr>
          <a:xfrm>
            <a:off x="6981115" y="2420607"/>
            <a:ext cx="106169" cy="144000"/>
            <a:chOff x="3303908" y="1788382"/>
            <a:chExt cx="1288912" cy="1748194"/>
          </a:xfrm>
        </p:grpSpPr>
        <p:sp>
          <p:nvSpPr>
            <p:cNvPr id="76" name="Freihandform 53">
              <a:extLst>
                <a:ext uri="{FF2B5EF4-FFF2-40B4-BE49-F238E27FC236}">
                  <a16:creationId xmlns:a16="http://schemas.microsoft.com/office/drawing/2014/main" xmlns="" id="{D111F84F-51F8-415D-A56E-1E11BAEA9860}"/>
                </a:ext>
              </a:extLst>
            </p:cNvPr>
            <p:cNvSpPr>
              <a:spLocks noChangeAspect="1"/>
            </p:cNvSpPr>
            <p:nvPr/>
          </p:nvSpPr>
          <p:spPr>
            <a:xfrm rot="10800000">
              <a:off x="3303908" y="1788382"/>
              <a:ext cx="1288912" cy="1748194"/>
            </a:xfrm>
            <a:custGeom>
              <a:avLst/>
              <a:gdLst>
                <a:gd name="connsiteX0" fmla="*/ 468000 w 936000"/>
                <a:gd name="connsiteY0" fmla="*/ 1126943 h 1278056"/>
                <a:gd name="connsiteX1" fmla="*/ 158270 w 936000"/>
                <a:gd name="connsiteY1" fmla="*/ 817213 h 1278056"/>
                <a:gd name="connsiteX2" fmla="*/ 468000 w 936000"/>
                <a:gd name="connsiteY2" fmla="*/ 507483 h 1278056"/>
                <a:gd name="connsiteX3" fmla="*/ 777730 w 936000"/>
                <a:gd name="connsiteY3" fmla="*/ 817213 h 1278056"/>
                <a:gd name="connsiteX4" fmla="*/ 468000 w 936000"/>
                <a:gd name="connsiteY4" fmla="*/ 1126943 h 1278056"/>
                <a:gd name="connsiteX5" fmla="*/ 468000 w 936000"/>
                <a:gd name="connsiteY5" fmla="*/ 1278056 h 1278056"/>
                <a:gd name="connsiteX6" fmla="*/ 936000 w 936000"/>
                <a:gd name="connsiteY6" fmla="*/ 810056 h 1278056"/>
                <a:gd name="connsiteX7" fmla="*/ 933344 w 936000"/>
                <a:gd name="connsiteY7" fmla="*/ 783708 h 1278056"/>
                <a:gd name="connsiteX8" fmla="*/ 936000 w 936000"/>
                <a:gd name="connsiteY8" fmla="*/ 783708 h 1278056"/>
                <a:gd name="connsiteX9" fmla="*/ 931065 w 936000"/>
                <a:gd name="connsiteY9" fmla="*/ 761100 h 1278056"/>
                <a:gd name="connsiteX10" fmla="*/ 926492 w 936000"/>
                <a:gd name="connsiteY10" fmla="*/ 715738 h 1278056"/>
                <a:gd name="connsiteX11" fmla="*/ 899222 w 936000"/>
                <a:gd name="connsiteY11" fmla="*/ 627890 h 1278056"/>
                <a:gd name="connsiteX12" fmla="*/ 893489 w 936000"/>
                <a:gd name="connsiteY12" fmla="*/ 617327 h 1278056"/>
                <a:gd name="connsiteX13" fmla="*/ 868895 w 936000"/>
                <a:gd name="connsiteY13" fmla="*/ 548937 h 1278056"/>
                <a:gd name="connsiteX14" fmla="*/ 468000 w 936000"/>
                <a:gd name="connsiteY14" fmla="*/ 0 h 1278056"/>
                <a:gd name="connsiteX15" fmla="*/ 60073 w 936000"/>
                <a:gd name="connsiteY15" fmla="*/ 569029 h 1278056"/>
                <a:gd name="connsiteX16" fmla="*/ 42324 w 936000"/>
                <a:gd name="connsiteY16" fmla="*/ 617672 h 1278056"/>
                <a:gd name="connsiteX17" fmla="*/ 36778 w 936000"/>
                <a:gd name="connsiteY17" fmla="*/ 627890 h 1278056"/>
                <a:gd name="connsiteX18" fmla="*/ 26421 w 936000"/>
                <a:gd name="connsiteY18" fmla="*/ 661253 h 1278056"/>
                <a:gd name="connsiteX19" fmla="*/ 21191 w 936000"/>
                <a:gd name="connsiteY19" fmla="*/ 675587 h 1278056"/>
                <a:gd name="connsiteX20" fmla="*/ 19853 w 936000"/>
                <a:gd name="connsiteY20" fmla="*/ 682412 h 1278056"/>
                <a:gd name="connsiteX21" fmla="*/ 9508 w 936000"/>
                <a:gd name="connsiteY21" fmla="*/ 715738 h 1278056"/>
                <a:gd name="connsiteX22" fmla="*/ 5469 w 936000"/>
                <a:gd name="connsiteY22" fmla="*/ 755802 h 1278056"/>
                <a:gd name="connsiteX23" fmla="*/ 0 w 936000"/>
                <a:gd name="connsiteY23" fmla="*/ 783708 h 1278056"/>
                <a:gd name="connsiteX24" fmla="*/ 2656 w 936000"/>
                <a:gd name="connsiteY24" fmla="*/ 783708 h 1278056"/>
                <a:gd name="connsiteX25" fmla="*/ 0 w 936000"/>
                <a:gd name="connsiteY25" fmla="*/ 810056 h 1278056"/>
                <a:gd name="connsiteX26" fmla="*/ 468000 w 936000"/>
                <a:gd name="connsiteY26" fmla="*/ 1278056 h 12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6000" h="1278056">
                  <a:moveTo>
                    <a:pt x="468000" y="1126943"/>
                  </a:moveTo>
                  <a:cubicBezTo>
                    <a:pt x="296941" y="1126943"/>
                    <a:pt x="158270" y="988272"/>
                    <a:pt x="158270" y="817213"/>
                  </a:cubicBezTo>
                  <a:cubicBezTo>
                    <a:pt x="158270" y="646154"/>
                    <a:pt x="296941" y="507483"/>
                    <a:pt x="468000" y="507483"/>
                  </a:cubicBezTo>
                  <a:cubicBezTo>
                    <a:pt x="639059" y="507483"/>
                    <a:pt x="777730" y="646154"/>
                    <a:pt x="777730" y="817213"/>
                  </a:cubicBezTo>
                  <a:cubicBezTo>
                    <a:pt x="777730" y="988272"/>
                    <a:pt x="639059" y="1126943"/>
                    <a:pt x="468000" y="1126943"/>
                  </a:cubicBezTo>
                  <a:close/>
                  <a:moveTo>
                    <a:pt x="468000" y="1278056"/>
                  </a:moveTo>
                  <a:cubicBezTo>
                    <a:pt x="726469" y="1278056"/>
                    <a:pt x="936000" y="1068525"/>
                    <a:pt x="936000" y="810056"/>
                  </a:cubicBezTo>
                  <a:lnTo>
                    <a:pt x="933344" y="783708"/>
                  </a:lnTo>
                  <a:lnTo>
                    <a:pt x="936000" y="783708"/>
                  </a:lnTo>
                  <a:lnTo>
                    <a:pt x="931065" y="761100"/>
                  </a:lnTo>
                  <a:lnTo>
                    <a:pt x="926492" y="715738"/>
                  </a:lnTo>
                  <a:cubicBezTo>
                    <a:pt x="920258" y="685272"/>
                    <a:pt x="911063" y="655885"/>
                    <a:pt x="899222" y="627890"/>
                  </a:cubicBezTo>
                  <a:lnTo>
                    <a:pt x="893489" y="617327"/>
                  </a:lnTo>
                  <a:lnTo>
                    <a:pt x="868895" y="548937"/>
                  </a:lnTo>
                  <a:cubicBezTo>
                    <a:pt x="776117" y="333811"/>
                    <a:pt x="615362" y="170924"/>
                    <a:pt x="468000" y="0"/>
                  </a:cubicBezTo>
                  <a:cubicBezTo>
                    <a:pt x="331355" y="160208"/>
                    <a:pt x="153187" y="357921"/>
                    <a:pt x="60073" y="569029"/>
                  </a:cubicBezTo>
                  <a:lnTo>
                    <a:pt x="42324" y="617672"/>
                  </a:lnTo>
                  <a:lnTo>
                    <a:pt x="36778" y="627890"/>
                  </a:lnTo>
                  <a:lnTo>
                    <a:pt x="26421" y="661253"/>
                  </a:lnTo>
                  <a:lnTo>
                    <a:pt x="21191" y="675587"/>
                  </a:lnTo>
                  <a:lnTo>
                    <a:pt x="19853" y="682412"/>
                  </a:lnTo>
                  <a:lnTo>
                    <a:pt x="9508" y="715738"/>
                  </a:lnTo>
                  <a:lnTo>
                    <a:pt x="5469" y="755802"/>
                  </a:lnTo>
                  <a:lnTo>
                    <a:pt x="0" y="783708"/>
                  </a:lnTo>
                  <a:lnTo>
                    <a:pt x="2656" y="783708"/>
                  </a:lnTo>
                  <a:lnTo>
                    <a:pt x="0" y="810056"/>
                  </a:lnTo>
                  <a:cubicBezTo>
                    <a:pt x="0" y="1068525"/>
                    <a:pt x="209531" y="1278056"/>
                    <a:pt x="468000" y="1278056"/>
                  </a:cubicBezTo>
                  <a:close/>
                </a:path>
              </a:pathLst>
            </a:custGeom>
            <a:solidFill>
              <a:srgbClr val="02B3EA"/>
            </a:solidFill>
            <a:ln w="9525" cap="flat" cmpd="sng" algn="ctr">
              <a:noFill/>
              <a:prstDash val="solid"/>
            </a:ln>
            <a:effectLst/>
          </p:spPr>
          <p:txBody>
            <a:bodyPr rtlCol="0" anchor="ctr"/>
            <a:lstStyle/>
            <a:p>
              <a:pPr algn="ctr" defTabSz="914400">
                <a:defRPr/>
              </a:pPr>
              <a:endParaRPr lang="en-GB" kern="0" dirty="0">
                <a:solidFill>
                  <a:srgbClr val="404955"/>
                </a:solidFill>
              </a:endParaRPr>
            </a:p>
          </p:txBody>
        </p:sp>
        <p:sp>
          <p:nvSpPr>
            <p:cNvPr id="77" name="Ellipse 76">
              <a:extLst>
                <a:ext uri="{FF2B5EF4-FFF2-40B4-BE49-F238E27FC236}">
                  <a16:creationId xmlns:a16="http://schemas.microsoft.com/office/drawing/2014/main" xmlns="" id="{B70BE3E0-11C5-45D1-B726-E62253EF8A85}"/>
                </a:ext>
              </a:extLst>
            </p:cNvPr>
            <p:cNvSpPr/>
            <p:nvPr/>
          </p:nvSpPr>
          <p:spPr>
            <a:xfrm flipH="1">
              <a:off x="3502598" y="1973214"/>
              <a:ext cx="891532" cy="891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grpSp>
    </p:spTree>
    <p:extLst>
      <p:ext uri="{BB962C8B-B14F-4D97-AF65-F5344CB8AC3E}">
        <p14:creationId xmlns:p14="http://schemas.microsoft.com/office/powerpoint/2010/main" xmlns="" val="3242987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GB" smtClean="0"/>
              <a:t>Page </a:t>
            </a:r>
            <a:fld id="{3B506E44-D84A-4F3A-9824-78A2EC201ABA}" type="slidenum">
              <a:rPr lang="en-GB" smtClean="0"/>
              <a:pPr/>
              <a:t>14</a:t>
            </a:fld>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11510"/>
            <a:ext cx="3163887"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4139952" y="555526"/>
            <a:ext cx="4824536" cy="41764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lIns="0" tIns="0" rIns="0" bIns="0"/>
          <a:lstStyle>
            <a:lvl1pPr marL="236538" indent="-236538" defTabSz="912813" eaLnBrk="0" hangingPunct="0">
              <a:spcBef>
                <a:spcPct val="20000"/>
              </a:spcBef>
              <a:buChar char="•"/>
              <a:defRPr>
                <a:solidFill>
                  <a:srgbClr val="404B56"/>
                </a:solidFill>
                <a:latin typeface="Arial" pitchFamily="34" charset="0"/>
              </a:defRPr>
            </a:lvl1pPr>
            <a:lvl2pPr marL="431800" indent="-215900" defTabSz="912813" eaLnBrk="0" hangingPunct="0">
              <a:spcBef>
                <a:spcPct val="20000"/>
              </a:spcBef>
              <a:buChar char="–"/>
              <a:defRPr>
                <a:solidFill>
                  <a:srgbClr val="404B56"/>
                </a:solidFill>
                <a:latin typeface="Arial" pitchFamily="34" charset="0"/>
              </a:defRPr>
            </a:lvl2pPr>
            <a:lvl3pPr marL="647700" indent="-215900" defTabSz="912813" eaLnBrk="0" hangingPunct="0">
              <a:spcBef>
                <a:spcPct val="20000"/>
              </a:spcBef>
              <a:buChar char="•"/>
              <a:defRPr>
                <a:solidFill>
                  <a:srgbClr val="404B56"/>
                </a:solidFill>
                <a:latin typeface="Arial" pitchFamily="34" charset="0"/>
              </a:defRPr>
            </a:lvl3pPr>
            <a:lvl4pPr marL="863600" indent="-215900" defTabSz="912813" eaLnBrk="0" hangingPunct="0">
              <a:spcBef>
                <a:spcPct val="20000"/>
              </a:spcBef>
              <a:buChar char="–"/>
              <a:defRPr>
                <a:solidFill>
                  <a:srgbClr val="404B56"/>
                </a:solidFill>
                <a:latin typeface="Arial" pitchFamily="34" charset="0"/>
              </a:defRPr>
            </a:lvl4pPr>
            <a:lvl5pPr marL="1079500" indent="-215900" defTabSz="912813" eaLnBrk="0" hangingPunct="0">
              <a:spcBef>
                <a:spcPct val="20000"/>
              </a:spcBef>
              <a:buChar char="»"/>
              <a:defRPr>
                <a:solidFill>
                  <a:srgbClr val="404B56"/>
                </a:solidFill>
                <a:latin typeface="Arial" pitchFamily="34" charset="0"/>
              </a:defRPr>
            </a:lvl5pPr>
            <a:lvl6pPr marL="1536700" indent="-215900" defTabSz="912813" eaLnBrk="0" fontAlgn="base" hangingPunct="0">
              <a:spcBef>
                <a:spcPct val="20000"/>
              </a:spcBef>
              <a:spcAft>
                <a:spcPct val="0"/>
              </a:spcAft>
              <a:buChar char="»"/>
              <a:defRPr>
                <a:solidFill>
                  <a:srgbClr val="404B56"/>
                </a:solidFill>
                <a:latin typeface="Arial" pitchFamily="34" charset="0"/>
              </a:defRPr>
            </a:lvl6pPr>
            <a:lvl7pPr marL="1993900" indent="-215900" defTabSz="912813" eaLnBrk="0" fontAlgn="base" hangingPunct="0">
              <a:spcBef>
                <a:spcPct val="20000"/>
              </a:spcBef>
              <a:spcAft>
                <a:spcPct val="0"/>
              </a:spcAft>
              <a:buChar char="»"/>
              <a:defRPr>
                <a:solidFill>
                  <a:srgbClr val="404B56"/>
                </a:solidFill>
                <a:latin typeface="Arial" pitchFamily="34" charset="0"/>
              </a:defRPr>
            </a:lvl7pPr>
            <a:lvl8pPr marL="2451100" indent="-215900" defTabSz="912813" eaLnBrk="0" fontAlgn="base" hangingPunct="0">
              <a:spcBef>
                <a:spcPct val="20000"/>
              </a:spcBef>
              <a:spcAft>
                <a:spcPct val="0"/>
              </a:spcAft>
              <a:buChar char="»"/>
              <a:defRPr>
                <a:solidFill>
                  <a:srgbClr val="404B56"/>
                </a:solidFill>
                <a:latin typeface="Arial" pitchFamily="34" charset="0"/>
              </a:defRPr>
            </a:lvl8pPr>
            <a:lvl9pPr marL="2908300" indent="-215900" defTabSz="912813" eaLnBrk="0" fontAlgn="base" hangingPunct="0">
              <a:spcBef>
                <a:spcPct val="20000"/>
              </a:spcBef>
              <a:spcAft>
                <a:spcPct val="0"/>
              </a:spcAft>
              <a:buChar char="»"/>
              <a:defRPr>
                <a:solidFill>
                  <a:srgbClr val="404B56"/>
                </a:solidFill>
                <a:latin typeface="Arial" pitchFamily="34" charset="0"/>
              </a:defRPr>
            </a:lvl9pPr>
          </a:lstStyle>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r>
              <a:rPr lang="en-GB" altLang="en-US" sz="2400" dirty="0">
                <a:solidFill>
                  <a:srgbClr val="3B464D"/>
                </a:solidFill>
                <a:ea typeface="ヒラギノ角ゴ Pro W3"/>
                <a:cs typeface="ヒラギノ角ゴ Pro W3"/>
              </a:rPr>
              <a:t>Thank you for your attention</a:t>
            </a:r>
            <a:r>
              <a:rPr lang="en-GB" altLang="en-US" sz="2400" dirty="0" smtClean="0">
                <a:solidFill>
                  <a:srgbClr val="3B464D"/>
                </a:solidFill>
                <a:ea typeface="ヒラギノ角ゴ Pro W3"/>
                <a:cs typeface="ヒラギノ角ゴ Pro W3"/>
              </a:rPr>
              <a:t>!</a:t>
            </a:r>
          </a:p>
          <a:p>
            <a:pPr eaLnBrk="1" fontAlgn="base" hangingPunct="1">
              <a:lnSpc>
                <a:spcPct val="150000"/>
              </a:lnSpc>
              <a:spcBef>
                <a:spcPts val="600"/>
              </a:spcBef>
              <a:spcAft>
                <a:spcPct val="20000"/>
              </a:spcAft>
              <a:buFontTx/>
              <a:buNone/>
            </a:pPr>
            <a:endParaRPr lang="en-GB" altLang="en-US" sz="2400" dirty="0" smtClean="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r>
              <a:rPr lang="en-GB" altLang="en-US" sz="2400" dirty="0" smtClean="0">
                <a:solidFill>
                  <a:srgbClr val="3B464D"/>
                </a:solidFill>
                <a:ea typeface="ヒラギノ角ゴ Pro W3"/>
                <a:cs typeface="ヒラギノ角ゴ Pro W3"/>
              </a:rPr>
              <a:t>Further questions at : international_pct_affairs@epo.org</a:t>
            </a: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1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1400" dirty="0" smtClean="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1400" dirty="0" smtClean="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p:txBody>
      </p:sp>
    </p:spTree>
    <p:extLst>
      <p:ext uri="{BB962C8B-B14F-4D97-AF65-F5344CB8AC3E}">
        <p14:creationId xmlns:p14="http://schemas.microsoft.com/office/powerpoint/2010/main" xmlns="" val="3071216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303611"/>
            <a:ext cx="9144000" cy="478631"/>
          </a:xfrm>
        </p:spPr>
        <p:txBody>
          <a:bodyPr/>
          <a:lstStyle/>
          <a:p>
            <a:pPr marL="609600" indent="-609600" algn="ctr"/>
            <a:r>
              <a:rPr lang="en-GB" altLang="zh-CN" sz="2800" dirty="0" smtClean="0">
                <a:solidFill>
                  <a:schemeClr val="tx1"/>
                </a:solidFill>
                <a:ea typeface="宋体" pitchFamily="2" charset="-122"/>
              </a:rPr>
              <a:t>US applicants and the EPO as ISA</a:t>
            </a:r>
            <a:endParaRPr lang="en-GB" sz="2800" dirty="0">
              <a:solidFill>
                <a:schemeClr val="tx1"/>
              </a:solidFill>
            </a:endParaRPr>
          </a:p>
        </p:txBody>
      </p:sp>
      <p:sp>
        <p:nvSpPr>
          <p:cNvPr id="22531" name="Rectangle 5"/>
          <p:cNvSpPr>
            <a:spLocks noChangeArrowheads="1"/>
          </p:cNvSpPr>
          <p:nvPr/>
        </p:nvSpPr>
        <p:spPr bwMode="auto">
          <a:xfrm>
            <a:off x="1706563" y="4607719"/>
            <a:ext cx="4572000" cy="369332"/>
          </a:xfrm>
          <a:prstGeom prst="rect">
            <a:avLst/>
          </a:prstGeom>
          <a:noFill/>
          <a:ln w="9525">
            <a:noFill/>
            <a:miter lim="800000"/>
            <a:headEnd/>
            <a:tailEnd/>
          </a:ln>
        </p:spPr>
        <p:txBody>
          <a:bodyPr>
            <a:spAutoFit/>
          </a:bodyPr>
          <a:lstStyle/>
          <a:p>
            <a:pPr marL="457200" indent="-457200"/>
            <a:endParaRPr lang="en-US"/>
          </a:p>
        </p:txBody>
      </p:sp>
      <p:sp>
        <p:nvSpPr>
          <p:cNvPr id="22532" name="Text Box 4"/>
          <p:cNvSpPr txBox="1">
            <a:spLocks noChangeArrowheads="1"/>
          </p:cNvSpPr>
          <p:nvPr/>
        </p:nvSpPr>
        <p:spPr bwMode="auto">
          <a:xfrm>
            <a:off x="3" y="922736"/>
            <a:ext cx="8945563" cy="430887"/>
          </a:xfrm>
          <a:prstGeom prst="rect">
            <a:avLst/>
          </a:prstGeom>
          <a:noFill/>
          <a:ln w="9525">
            <a:noFill/>
            <a:miter lim="800000"/>
            <a:headEnd/>
            <a:tailEnd/>
          </a:ln>
        </p:spPr>
        <p:txBody>
          <a:bodyPr>
            <a:spAutoFit/>
          </a:bodyPr>
          <a:lstStyle/>
          <a:p>
            <a:pPr lvl="1">
              <a:spcBef>
                <a:spcPct val="50000"/>
              </a:spcBef>
            </a:pPr>
            <a:r>
              <a:rPr lang="en-GB" altLang="zh-CN" sz="2200" dirty="0">
                <a:ea typeface="宋体" pitchFamily="2" charset="-122"/>
              </a:rPr>
              <a:t>EPO is </a:t>
            </a:r>
            <a:r>
              <a:rPr lang="en-GB" altLang="zh-CN" sz="2200" b="1" dirty="0" err="1">
                <a:ea typeface="宋体" pitchFamily="2" charset="-122"/>
              </a:rPr>
              <a:t>Nr</a:t>
            </a:r>
            <a:r>
              <a:rPr lang="en-GB" altLang="zh-CN" sz="2200" b="1" dirty="0">
                <a:ea typeface="宋体" pitchFamily="2" charset="-122"/>
              </a:rPr>
              <a:t>. 1</a:t>
            </a:r>
            <a:r>
              <a:rPr lang="en-GB" altLang="zh-CN" sz="2200" dirty="0">
                <a:ea typeface="宋体" pitchFamily="2" charset="-122"/>
              </a:rPr>
              <a:t>: </a:t>
            </a:r>
            <a:r>
              <a:rPr lang="en-GB" altLang="zh-CN" sz="2200" b="1" dirty="0" smtClean="0">
                <a:ea typeface="宋体" pitchFamily="2" charset="-122"/>
              </a:rPr>
              <a:t>79,640</a:t>
            </a:r>
            <a:r>
              <a:rPr lang="en-GB" altLang="zh-CN" sz="2200" dirty="0" smtClean="0">
                <a:ea typeface="宋体" pitchFamily="2" charset="-122"/>
              </a:rPr>
              <a:t> </a:t>
            </a:r>
            <a:r>
              <a:rPr lang="en-GB" altLang="zh-CN" sz="2200" dirty="0">
                <a:ea typeface="宋体" pitchFamily="2" charset="-122"/>
              </a:rPr>
              <a:t>ISRs established by the EPO </a:t>
            </a:r>
            <a:r>
              <a:rPr lang="en-GB" altLang="zh-CN" sz="2200" dirty="0" smtClean="0">
                <a:ea typeface="宋体" pitchFamily="2" charset="-122"/>
              </a:rPr>
              <a:t>globally in </a:t>
            </a:r>
            <a:r>
              <a:rPr lang="en-GB" altLang="zh-CN" sz="2200" dirty="0">
                <a:ea typeface="宋体" pitchFamily="2" charset="-122"/>
              </a:rPr>
              <a:t>2017</a:t>
            </a:r>
            <a:endParaRPr lang="en-GB" altLang="zh-CN" sz="2400" dirty="0">
              <a:ea typeface="宋体" pitchFamily="2" charset="-122"/>
            </a:endParaRPr>
          </a:p>
        </p:txBody>
      </p:sp>
      <p:graphicFrame>
        <p:nvGraphicFramePr>
          <p:cNvPr id="8" name="Chart Placeholder 8"/>
          <p:cNvGraphicFramePr>
            <a:graphicFrameLocks/>
          </p:cNvGraphicFramePr>
          <p:nvPr>
            <p:extLst>
              <p:ext uri="{D42A27DB-BD31-4B8C-83A1-F6EECF244321}">
                <p14:modId xmlns:p14="http://schemas.microsoft.com/office/powerpoint/2010/main" xmlns="" val="2119541185"/>
              </p:ext>
            </p:extLst>
          </p:nvPr>
        </p:nvGraphicFramePr>
        <p:xfrm>
          <a:off x="107505" y="1274740"/>
          <a:ext cx="6775269" cy="3817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4286636248"/>
              </p:ext>
            </p:extLst>
          </p:nvPr>
        </p:nvGraphicFramePr>
        <p:xfrm>
          <a:off x="5283018" y="1694689"/>
          <a:ext cx="3788792" cy="3147311"/>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Arrow 2"/>
          <p:cNvSpPr/>
          <p:nvPr/>
        </p:nvSpPr>
        <p:spPr>
          <a:xfrm flipH="1">
            <a:off x="7884368" y="3530712"/>
            <a:ext cx="432048" cy="242316"/>
          </a:xfrm>
          <a:prstGeom prst="rightArrow">
            <a:avLst>
              <a:gd name="adj1" fmla="val 50000"/>
              <a:gd name="adj2" fmla="val 46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8871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3569" y="249493"/>
            <a:ext cx="7200800" cy="404813"/>
          </a:xfrm>
        </p:spPr>
        <p:txBody>
          <a:bodyPr/>
          <a:lstStyle/>
          <a:p>
            <a:pPr algn="ctr"/>
            <a:r>
              <a:rPr lang="en-GB" sz="2800" dirty="0">
                <a:ea typeface="+mn-ea"/>
              </a:rPr>
              <a:t>EPO as </a:t>
            </a:r>
            <a:r>
              <a:rPr lang="en-GB" sz="2800" dirty="0" smtClean="0">
                <a:ea typeface="+mn-ea"/>
              </a:rPr>
              <a:t>ISA: latest news</a:t>
            </a:r>
            <a:endParaRPr lang="fr-FR" sz="2800" dirty="0">
              <a:ea typeface="+mn-ea"/>
            </a:endParaRPr>
          </a:p>
        </p:txBody>
      </p:sp>
      <p:sp>
        <p:nvSpPr>
          <p:cNvPr id="5" name="Rectangle 4"/>
          <p:cNvSpPr/>
          <p:nvPr/>
        </p:nvSpPr>
        <p:spPr>
          <a:xfrm>
            <a:off x="539552" y="987574"/>
            <a:ext cx="8136904" cy="3756413"/>
          </a:xfrm>
          <a:prstGeom prst="rect">
            <a:avLst/>
          </a:prstGeom>
        </p:spPr>
        <p:txBody>
          <a:bodyPr wrap="square">
            <a:spAutoFit/>
          </a:bodyPr>
          <a:lstStyle/>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b="1" dirty="0" smtClean="0">
                <a:solidFill>
                  <a:srgbClr val="32464D"/>
                </a:solidFill>
              </a:rPr>
              <a:t>Improved </a:t>
            </a:r>
            <a:r>
              <a:rPr kumimoji="1" lang="en-GB" b="1" dirty="0">
                <a:solidFill>
                  <a:srgbClr val="32464D"/>
                </a:solidFill>
              </a:rPr>
              <a:t>timeliness</a:t>
            </a:r>
            <a:r>
              <a:rPr kumimoji="1" lang="en-GB" dirty="0">
                <a:solidFill>
                  <a:srgbClr val="32464D"/>
                </a:solidFill>
              </a:rPr>
              <a:t>: </a:t>
            </a:r>
            <a:r>
              <a:rPr kumimoji="1" lang="en-GB" b="1" dirty="0">
                <a:solidFill>
                  <a:srgbClr val="FF0000"/>
                </a:solidFill>
              </a:rPr>
              <a:t>97%</a:t>
            </a:r>
            <a:r>
              <a:rPr kumimoji="1" lang="en-GB" dirty="0">
                <a:solidFill>
                  <a:srgbClr val="32464D"/>
                </a:solidFill>
              </a:rPr>
              <a:t> ISRs in time for A1 </a:t>
            </a:r>
            <a:r>
              <a:rPr kumimoji="1" lang="en-GB" dirty="0" smtClean="0">
                <a:solidFill>
                  <a:srgbClr val="32464D"/>
                </a:solidFill>
              </a:rPr>
              <a:t>publication in 2017</a:t>
            </a:r>
            <a:endParaRPr kumimoji="1" lang="en-GB" dirty="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b="1" dirty="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b="1" dirty="0" smtClean="0">
                <a:solidFill>
                  <a:srgbClr val="FF0000"/>
                </a:solidFill>
              </a:rPr>
              <a:t>PCT </a:t>
            </a:r>
            <a:r>
              <a:rPr kumimoji="1" lang="en-GB" b="1" dirty="0">
                <a:solidFill>
                  <a:srgbClr val="FF0000"/>
                </a:solidFill>
              </a:rPr>
              <a:t>Direct </a:t>
            </a:r>
            <a:r>
              <a:rPr kumimoji="1" lang="en-GB" dirty="0">
                <a:solidFill>
                  <a:srgbClr val="32464D"/>
                </a:solidFill>
              </a:rPr>
              <a:t>service fully operational and available at all </a:t>
            </a:r>
            <a:r>
              <a:rPr kumimoji="1" lang="en-GB" dirty="0" smtClean="0">
                <a:solidFill>
                  <a:srgbClr val="32464D"/>
                </a:solidFill>
              </a:rPr>
              <a:t>ROs</a:t>
            </a: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dirty="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dirty="0" smtClean="0">
                <a:solidFill>
                  <a:srgbClr val="32464D"/>
                </a:solidFill>
              </a:rPr>
              <a:t>Information </a:t>
            </a:r>
            <a:r>
              <a:rPr kumimoji="1" lang="en-GB" dirty="0">
                <a:solidFill>
                  <a:srgbClr val="32464D"/>
                </a:solidFill>
              </a:rPr>
              <a:t>on </a:t>
            </a:r>
            <a:r>
              <a:rPr kumimoji="1" lang="en-GB" b="1" dirty="0">
                <a:solidFill>
                  <a:srgbClr val="32464D"/>
                </a:solidFill>
              </a:rPr>
              <a:t>“</a:t>
            </a:r>
            <a:r>
              <a:rPr kumimoji="1" lang="en-GB" b="1" dirty="0">
                <a:solidFill>
                  <a:srgbClr val="FF0000"/>
                </a:solidFill>
              </a:rPr>
              <a:t>search strategies</a:t>
            </a:r>
            <a:r>
              <a:rPr kumimoji="1" lang="en-GB" b="1" dirty="0">
                <a:solidFill>
                  <a:srgbClr val="32464D"/>
                </a:solidFill>
              </a:rPr>
              <a:t>” </a:t>
            </a:r>
            <a:endParaRPr kumimoji="1" lang="en-GB" b="1" dirty="0" smtClean="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b="1" dirty="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dirty="0" smtClean="0">
                <a:solidFill>
                  <a:srgbClr val="32464D"/>
                </a:solidFill>
              </a:rPr>
              <a:t>Prov. </a:t>
            </a:r>
            <a:r>
              <a:rPr kumimoji="1" lang="en-GB" dirty="0">
                <a:solidFill>
                  <a:srgbClr val="32464D"/>
                </a:solidFill>
              </a:rPr>
              <a:t>Opinion </a:t>
            </a:r>
            <a:r>
              <a:rPr kumimoji="1" lang="en-GB" dirty="0" smtClean="0">
                <a:solidFill>
                  <a:srgbClr val="32464D"/>
                </a:solidFill>
              </a:rPr>
              <a:t>acc. </a:t>
            </a:r>
            <a:r>
              <a:rPr kumimoji="1" lang="en-GB" dirty="0">
                <a:solidFill>
                  <a:srgbClr val="32464D"/>
                </a:solidFill>
              </a:rPr>
              <a:t>the Partial Search results in cases of </a:t>
            </a:r>
            <a:r>
              <a:rPr kumimoji="1" lang="en-GB" dirty="0" smtClean="0">
                <a:solidFill>
                  <a:srgbClr val="32464D"/>
                </a:solidFill>
              </a:rPr>
              <a:t>non-unity (</a:t>
            </a:r>
            <a:r>
              <a:rPr kumimoji="1" lang="en-GB" b="1" dirty="0" smtClean="0">
                <a:solidFill>
                  <a:srgbClr val="FF0000"/>
                </a:solidFill>
              </a:rPr>
              <a:t>POPS</a:t>
            </a:r>
            <a:r>
              <a:rPr kumimoji="1" lang="en-GB" dirty="0">
                <a:solidFill>
                  <a:srgbClr val="32464D"/>
                </a:solidFill>
              </a:rPr>
              <a:t>) </a:t>
            </a: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b="1" dirty="0" smtClean="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dirty="0" smtClean="0">
                <a:solidFill>
                  <a:srgbClr val="FF0000"/>
                </a:solidFill>
              </a:rPr>
              <a:t>Credit card </a:t>
            </a:r>
            <a:r>
              <a:rPr kumimoji="1" lang="en-GB" dirty="0" smtClean="0">
                <a:solidFill>
                  <a:srgbClr val="32464D"/>
                </a:solidFill>
              </a:rPr>
              <a:t>payment : VISA, MASTERCARD; new </a:t>
            </a:r>
            <a:r>
              <a:rPr kumimoji="1" lang="en-GB" dirty="0" smtClean="0">
                <a:solidFill>
                  <a:srgbClr val="FF0000"/>
                </a:solidFill>
              </a:rPr>
              <a:t>Online Payment Portal</a:t>
            </a: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endParaRPr kumimoji="1" lang="en-GB" dirty="0">
              <a:solidFill>
                <a:srgbClr val="32464D"/>
              </a:solidFill>
            </a:endParaRPr>
          </a:p>
          <a:p>
            <a:pPr marL="342900" indent="-342900" defTabSz="914400" eaLnBrk="0" fontAlgn="base" hangingPunct="0">
              <a:lnSpc>
                <a:spcPct val="95000"/>
              </a:lnSpc>
              <a:spcBef>
                <a:spcPct val="0"/>
              </a:spcBef>
              <a:spcAft>
                <a:spcPts val="600"/>
              </a:spcAft>
              <a:buClr>
                <a:srgbClr val="32464D"/>
              </a:buClr>
              <a:buFont typeface="Wingdings" panose="05000000000000000000" pitchFamily="2" charset="2"/>
              <a:buChar char="Ø"/>
            </a:pPr>
            <a:r>
              <a:rPr kumimoji="1" lang="en-GB" dirty="0" smtClean="0">
                <a:solidFill>
                  <a:srgbClr val="32464D"/>
                </a:solidFill>
              </a:rPr>
              <a:t>Use of </a:t>
            </a:r>
            <a:r>
              <a:rPr kumimoji="1" lang="en-GB" b="1" dirty="0" err="1" smtClean="0">
                <a:solidFill>
                  <a:srgbClr val="FF0000"/>
                </a:solidFill>
              </a:rPr>
              <a:t>ePCT</a:t>
            </a:r>
            <a:r>
              <a:rPr kumimoji="1" lang="en-GB" dirty="0" smtClean="0">
                <a:solidFill>
                  <a:srgbClr val="32464D"/>
                </a:solidFill>
              </a:rPr>
              <a:t> : Filing, SFDs, Demands – getting timely </a:t>
            </a:r>
            <a:r>
              <a:rPr kumimoji="1" lang="en-GB" dirty="0" err="1" smtClean="0">
                <a:solidFill>
                  <a:srgbClr val="32464D"/>
                </a:solidFill>
              </a:rPr>
              <a:t>eNotifications</a:t>
            </a:r>
            <a:endParaRPr kumimoji="1" lang="en-GB" dirty="0">
              <a:solidFill>
                <a:srgbClr val="32464D"/>
              </a:solidFill>
            </a:endParaRPr>
          </a:p>
        </p:txBody>
      </p:sp>
    </p:spTree>
    <p:extLst>
      <p:ext uri="{BB962C8B-B14F-4D97-AF65-F5344CB8AC3E}">
        <p14:creationId xmlns:p14="http://schemas.microsoft.com/office/powerpoint/2010/main" xmlns="" val="209782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xmlns="" id="{62032B10-C07B-4335-AF94-EABA47B4398B}"/>
              </a:ext>
            </a:extLst>
          </p:cNvPr>
          <p:cNvSpPr/>
          <p:nvPr/>
        </p:nvSpPr>
        <p:spPr>
          <a:xfrm>
            <a:off x="2853664" y="1000125"/>
            <a:ext cx="5679149" cy="3733200"/>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72000" rIns="90000" bIns="72000" rtlCol="0" anchor="t">
            <a:noAutofit/>
          </a:bodyPr>
          <a:lstStyle/>
          <a:p>
            <a:pPr defTabSz="914400"/>
            <a:r>
              <a:rPr lang="en-GB" dirty="0">
                <a:solidFill>
                  <a:srgbClr val="5F7B8F"/>
                </a:solidFill>
              </a:rPr>
              <a:t>PCT fee reduction measures </a:t>
            </a:r>
            <a:r>
              <a:rPr lang="en-GB" sz="1200" dirty="0">
                <a:solidFill>
                  <a:srgbClr val="5F7B8F"/>
                </a:solidFill>
              </a:rPr>
              <a:t>as of 01.04.2018</a:t>
            </a:r>
            <a:endParaRPr lang="en-GB" dirty="0">
              <a:solidFill>
                <a:srgbClr val="5F7B8F"/>
              </a:solidFill>
            </a:endParaRPr>
          </a:p>
        </p:txBody>
      </p:sp>
      <p:sp>
        <p:nvSpPr>
          <p:cNvPr id="5" name="Textplatzhalter 4">
            <a:extLst>
              <a:ext uri="{FF2B5EF4-FFF2-40B4-BE49-F238E27FC236}">
                <a16:creationId xmlns:a16="http://schemas.microsoft.com/office/drawing/2014/main" xmlns="" id="{4FB6B126-4776-4F0F-92B8-7595D507199C}"/>
              </a:ext>
            </a:extLst>
          </p:cNvPr>
          <p:cNvSpPr>
            <a:spLocks noGrp="1"/>
          </p:cNvSpPr>
          <p:nvPr>
            <p:ph type="body" sz="quarter" idx="16"/>
          </p:nvPr>
        </p:nvSpPr>
        <p:spPr/>
        <p:txBody>
          <a:bodyPr/>
          <a:lstStyle/>
          <a:p>
            <a:r>
              <a:rPr lang="en-GB" dirty="0"/>
              <a:t>An EPO applicant friendly fee </a:t>
            </a:r>
            <a:r>
              <a:rPr lang="en-GB" dirty="0" smtClean="0"/>
              <a:t>policy (since 1.4.2018)</a:t>
            </a:r>
            <a:endParaRPr lang="en-GB" dirty="0"/>
          </a:p>
        </p:txBody>
      </p:sp>
      <p:sp>
        <p:nvSpPr>
          <p:cNvPr id="8" name="Rechteck 7">
            <a:extLst>
              <a:ext uri="{FF2B5EF4-FFF2-40B4-BE49-F238E27FC236}">
                <a16:creationId xmlns:a16="http://schemas.microsoft.com/office/drawing/2014/main" xmlns="" id="{C92DD75A-F743-43DE-81B7-6333D1238187}"/>
              </a:ext>
            </a:extLst>
          </p:cNvPr>
          <p:cNvSpPr/>
          <p:nvPr/>
        </p:nvSpPr>
        <p:spPr>
          <a:xfrm>
            <a:off x="683427" y="1000125"/>
            <a:ext cx="1692000" cy="3732213"/>
          </a:xfrm>
          <a:prstGeom prst="rect">
            <a:avLst/>
          </a:prstGeom>
          <a:solidFill>
            <a:srgbClr val="F9E8E7"/>
          </a:solidFill>
        </p:spPr>
        <p:txBody>
          <a:bodyPr wrap="square" lIns="90000" tIns="72000" rIns="90000" bIns="72000" anchor="t" anchorCtr="0">
            <a:noAutofit/>
          </a:bodyPr>
          <a:lstStyle/>
          <a:p>
            <a:pPr defTabSz="914400"/>
            <a:r>
              <a:rPr lang="en-GB" dirty="0">
                <a:solidFill>
                  <a:srgbClr val="C00000"/>
                </a:solidFill>
              </a:rPr>
              <a:t>No inflation-based biennial fee adjustment for 2018-2020</a:t>
            </a:r>
            <a:endParaRPr lang="en-US" b="1" dirty="0">
              <a:solidFill>
                <a:srgbClr val="BE0F05"/>
              </a:solidFill>
            </a:endParaRPr>
          </a:p>
        </p:txBody>
      </p:sp>
      <p:sp>
        <p:nvSpPr>
          <p:cNvPr id="9" name="Ellipse 8">
            <a:extLst>
              <a:ext uri="{FF2B5EF4-FFF2-40B4-BE49-F238E27FC236}">
                <a16:creationId xmlns:a16="http://schemas.microsoft.com/office/drawing/2014/main" xmlns="" id="{F43AC565-6760-4A07-B247-EA45EDA5D70C}"/>
              </a:ext>
            </a:extLst>
          </p:cNvPr>
          <p:cNvSpPr/>
          <p:nvPr/>
        </p:nvSpPr>
        <p:spPr>
          <a:xfrm>
            <a:off x="2470546" y="1062960"/>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dirty="0">
                <a:solidFill>
                  <a:srgbClr val="FFFFFF"/>
                </a:solidFill>
              </a:rPr>
              <a:t>+</a:t>
            </a:r>
            <a:endParaRPr lang="en-GB" sz="2800" dirty="0">
              <a:solidFill>
                <a:srgbClr val="FFFFFF"/>
              </a:solidFill>
            </a:endParaRPr>
          </a:p>
        </p:txBody>
      </p:sp>
      <p:sp>
        <p:nvSpPr>
          <p:cNvPr id="10" name="Rectangle 20">
            <a:extLst>
              <a:ext uri="{FF2B5EF4-FFF2-40B4-BE49-F238E27FC236}">
                <a16:creationId xmlns:a16="http://schemas.microsoft.com/office/drawing/2014/main" xmlns="" id="{EA42B73A-433A-4FDC-9A66-631BABA07F7E}"/>
              </a:ext>
            </a:extLst>
          </p:cNvPr>
          <p:cNvSpPr>
            <a:spLocks noChangeArrowheads="1"/>
          </p:cNvSpPr>
          <p:nvPr/>
        </p:nvSpPr>
        <p:spPr bwMode="auto">
          <a:xfrm>
            <a:off x="2853664" y="1562855"/>
            <a:ext cx="1893600" cy="467239"/>
          </a:xfrm>
          <a:prstGeom prst="rect">
            <a:avLst/>
          </a:prstGeom>
          <a:noFill/>
          <a:ln w="9525" algn="ctr">
            <a:noFill/>
            <a:miter lim="800000"/>
            <a:headEnd/>
            <a:tailEnd/>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36000" anchor="b">
            <a:spAutoFit/>
          </a:bodyPr>
          <a:lstStyle/>
          <a:p>
            <a:pPr algn="ctr" defTabSz="914194"/>
            <a:r>
              <a:rPr lang="en-GB" sz="1400" b="1" dirty="0">
                <a:solidFill>
                  <a:srgbClr val="3B464D"/>
                </a:solidFill>
              </a:rPr>
              <a:t>PCT</a:t>
            </a:r>
            <a:br>
              <a:rPr lang="en-GB" sz="1400" b="1" dirty="0">
                <a:solidFill>
                  <a:srgbClr val="3B464D"/>
                </a:solidFill>
              </a:rPr>
            </a:br>
            <a:r>
              <a:rPr lang="en-GB" sz="1400" b="1" dirty="0">
                <a:solidFill>
                  <a:srgbClr val="3B464D"/>
                </a:solidFill>
              </a:rPr>
              <a:t>search</a:t>
            </a:r>
            <a:endParaRPr lang="en-GB" sz="1400" baseline="30000" dirty="0">
              <a:solidFill>
                <a:srgbClr val="3B464D"/>
              </a:solidFill>
            </a:endParaRPr>
          </a:p>
        </p:txBody>
      </p:sp>
      <p:sp>
        <p:nvSpPr>
          <p:cNvPr id="11" name="Rectangle 20">
            <a:extLst>
              <a:ext uri="{FF2B5EF4-FFF2-40B4-BE49-F238E27FC236}">
                <a16:creationId xmlns:a16="http://schemas.microsoft.com/office/drawing/2014/main" xmlns="" id="{23B06E26-D42E-46DC-A2FF-8E700804C685}"/>
              </a:ext>
            </a:extLst>
          </p:cNvPr>
          <p:cNvSpPr>
            <a:spLocks noChangeArrowheads="1"/>
          </p:cNvSpPr>
          <p:nvPr/>
        </p:nvSpPr>
        <p:spPr bwMode="auto">
          <a:xfrm>
            <a:off x="4746714" y="1562855"/>
            <a:ext cx="1893600" cy="467239"/>
          </a:xfrm>
          <a:prstGeom prst="rect">
            <a:avLst/>
          </a:prstGeom>
          <a:noFill/>
          <a:ln w="9525" algn="ctr">
            <a:noFill/>
            <a:miter lim="800000"/>
            <a:headEnd/>
            <a:tailEnd/>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36000" anchor="b">
            <a:spAutoFit/>
          </a:bodyPr>
          <a:lstStyle/>
          <a:p>
            <a:pPr algn="ctr" defTabSz="914194"/>
            <a:r>
              <a:rPr lang="en-GB" sz="1400" b="1" spc="-20" dirty="0">
                <a:solidFill>
                  <a:srgbClr val="3B464D"/>
                </a:solidFill>
              </a:rPr>
              <a:t>PCT preliminary</a:t>
            </a:r>
            <a:br>
              <a:rPr lang="en-GB" sz="1400" b="1" spc="-20" dirty="0">
                <a:solidFill>
                  <a:srgbClr val="3B464D"/>
                </a:solidFill>
              </a:rPr>
            </a:br>
            <a:r>
              <a:rPr lang="en-GB" sz="1400" b="1" spc="-20" dirty="0">
                <a:solidFill>
                  <a:srgbClr val="3B464D"/>
                </a:solidFill>
              </a:rPr>
              <a:t>examination</a:t>
            </a:r>
            <a:endParaRPr lang="en-GB" sz="1400" b="1" spc="-20" baseline="30000" dirty="0">
              <a:solidFill>
                <a:srgbClr val="3B464D"/>
              </a:solidFill>
            </a:endParaRPr>
          </a:p>
        </p:txBody>
      </p:sp>
      <p:sp>
        <p:nvSpPr>
          <p:cNvPr id="12" name="Rectangle 20">
            <a:extLst>
              <a:ext uri="{FF2B5EF4-FFF2-40B4-BE49-F238E27FC236}">
                <a16:creationId xmlns:a16="http://schemas.microsoft.com/office/drawing/2014/main" xmlns="" id="{46B9BE2E-A024-4DD0-AE8D-654137C993EC}"/>
              </a:ext>
            </a:extLst>
          </p:cNvPr>
          <p:cNvSpPr>
            <a:spLocks noChangeArrowheads="1"/>
          </p:cNvSpPr>
          <p:nvPr/>
        </p:nvSpPr>
        <p:spPr bwMode="auto">
          <a:xfrm>
            <a:off x="6639764" y="1562855"/>
            <a:ext cx="1893049" cy="467239"/>
          </a:xfrm>
          <a:prstGeom prst="rect">
            <a:avLst/>
          </a:prstGeom>
          <a:noFill/>
          <a:ln w="9525" algn="ctr">
            <a:noFill/>
            <a:miter lim="800000"/>
            <a:headEnd/>
            <a:tailEnd/>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36000" anchor="b">
            <a:spAutoFit/>
          </a:bodyPr>
          <a:lstStyle/>
          <a:p>
            <a:pPr algn="ctr" defTabSz="914194"/>
            <a:r>
              <a:rPr lang="en-GB" sz="1400" b="1" spc="-20" dirty="0">
                <a:solidFill>
                  <a:srgbClr val="3B464D"/>
                </a:solidFill>
              </a:rPr>
              <a:t>Examination</a:t>
            </a:r>
          </a:p>
          <a:p>
            <a:pPr algn="ctr" defTabSz="914194"/>
            <a:r>
              <a:rPr lang="en-GB" sz="1400" b="1" spc="-20" dirty="0">
                <a:solidFill>
                  <a:srgbClr val="3B464D"/>
                </a:solidFill>
              </a:rPr>
              <a:t>European phase</a:t>
            </a:r>
            <a:endParaRPr lang="en-GB" sz="1400" b="1" spc="-20" baseline="30000" dirty="0">
              <a:solidFill>
                <a:srgbClr val="3B464D"/>
              </a:solidFill>
            </a:endParaRPr>
          </a:p>
        </p:txBody>
      </p:sp>
      <p:grpSp>
        <p:nvGrpSpPr>
          <p:cNvPr id="71" name="Gruppieren 70">
            <a:extLst>
              <a:ext uri="{FF2B5EF4-FFF2-40B4-BE49-F238E27FC236}">
                <a16:creationId xmlns:a16="http://schemas.microsoft.com/office/drawing/2014/main" xmlns="" id="{A1632FE5-7F8C-453B-8537-A4F9C1F2E6A1}"/>
              </a:ext>
            </a:extLst>
          </p:cNvPr>
          <p:cNvGrpSpPr/>
          <p:nvPr/>
        </p:nvGrpSpPr>
        <p:grpSpPr>
          <a:xfrm>
            <a:off x="898843" y="2795217"/>
            <a:ext cx="1261168" cy="954405"/>
            <a:chOff x="999882" y="2809874"/>
            <a:chExt cx="1261168" cy="954405"/>
          </a:xfrm>
        </p:grpSpPr>
        <p:grpSp>
          <p:nvGrpSpPr>
            <p:cNvPr id="3" name="Gruppieren 2">
              <a:extLst>
                <a:ext uri="{FF2B5EF4-FFF2-40B4-BE49-F238E27FC236}">
                  <a16:creationId xmlns:a16="http://schemas.microsoft.com/office/drawing/2014/main" xmlns="" id="{32C7446A-1983-4F70-8A22-DFC6F4D9003E}"/>
                </a:ext>
              </a:extLst>
            </p:cNvPr>
            <p:cNvGrpSpPr/>
            <p:nvPr/>
          </p:nvGrpSpPr>
          <p:grpSpPr>
            <a:xfrm>
              <a:off x="1095943" y="2809874"/>
              <a:ext cx="962749" cy="954405"/>
              <a:chOff x="1191718" y="3395663"/>
              <a:chExt cx="728406" cy="808868"/>
            </a:xfrm>
          </p:grpSpPr>
          <p:sp>
            <p:nvSpPr>
              <p:cNvPr id="2" name="Rechteck 1">
                <a:extLst>
                  <a:ext uri="{FF2B5EF4-FFF2-40B4-BE49-F238E27FC236}">
                    <a16:creationId xmlns:a16="http://schemas.microsoft.com/office/drawing/2014/main" xmlns="" id="{874A6AAE-14F1-4F49-8AB3-731CAE0764A6}"/>
                  </a:ext>
                </a:extLst>
              </p:cNvPr>
              <p:cNvSpPr/>
              <p:nvPr/>
            </p:nvSpPr>
            <p:spPr>
              <a:xfrm>
                <a:off x="1191718" y="3833813"/>
                <a:ext cx="128930" cy="370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3" name="Rechteck 22">
                <a:extLst>
                  <a:ext uri="{FF2B5EF4-FFF2-40B4-BE49-F238E27FC236}">
                    <a16:creationId xmlns:a16="http://schemas.microsoft.com/office/drawing/2014/main" xmlns="" id="{3BE6C7BF-76A2-4DD9-B756-EA6BD8FA3DAD}"/>
                  </a:ext>
                </a:extLst>
              </p:cNvPr>
              <p:cNvSpPr/>
              <p:nvPr/>
            </p:nvSpPr>
            <p:spPr>
              <a:xfrm>
                <a:off x="1391543" y="3681413"/>
                <a:ext cx="128930" cy="5231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4" name="Rechteck 23">
                <a:extLst>
                  <a:ext uri="{FF2B5EF4-FFF2-40B4-BE49-F238E27FC236}">
                    <a16:creationId xmlns:a16="http://schemas.microsoft.com/office/drawing/2014/main" xmlns="" id="{DDF9AACC-8A18-4AF7-AF9A-7DE99E2D5211}"/>
                  </a:ext>
                </a:extLst>
              </p:cNvPr>
              <p:cNvSpPr/>
              <p:nvPr/>
            </p:nvSpPr>
            <p:spPr>
              <a:xfrm>
                <a:off x="1591368" y="3600450"/>
                <a:ext cx="128930" cy="6040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5" name="Rechteck 24">
                <a:extLst>
                  <a:ext uri="{FF2B5EF4-FFF2-40B4-BE49-F238E27FC236}">
                    <a16:creationId xmlns:a16="http://schemas.microsoft.com/office/drawing/2014/main" xmlns="" id="{014C48F1-A720-4A5F-B355-6A119B8A3BA3}"/>
                  </a:ext>
                </a:extLst>
              </p:cNvPr>
              <p:cNvSpPr/>
              <p:nvPr/>
            </p:nvSpPr>
            <p:spPr>
              <a:xfrm>
                <a:off x="1791194" y="3395663"/>
                <a:ext cx="128930" cy="808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grpSp>
        <p:sp>
          <p:nvSpPr>
            <p:cNvPr id="36" name="Pfeil: nach rechts 35">
              <a:extLst>
                <a:ext uri="{FF2B5EF4-FFF2-40B4-BE49-F238E27FC236}">
                  <a16:creationId xmlns:a16="http://schemas.microsoft.com/office/drawing/2014/main" xmlns="" id="{68620006-B7C1-4CC9-8D79-4165843AB3AE}"/>
                </a:ext>
              </a:extLst>
            </p:cNvPr>
            <p:cNvSpPr/>
            <p:nvPr/>
          </p:nvSpPr>
          <p:spPr>
            <a:xfrm>
              <a:off x="999882" y="3416474"/>
              <a:ext cx="1261168" cy="24584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grpSp>
      <p:graphicFrame>
        <p:nvGraphicFramePr>
          <p:cNvPr id="40" name="Diagramm 39">
            <a:extLst>
              <a:ext uri="{FF2B5EF4-FFF2-40B4-BE49-F238E27FC236}">
                <a16:creationId xmlns:a16="http://schemas.microsoft.com/office/drawing/2014/main" xmlns="" id="{951E3781-6AE6-4A26-BF94-CB1015EE5FD5}"/>
              </a:ext>
            </a:extLst>
          </p:cNvPr>
          <p:cNvGraphicFramePr/>
          <p:nvPr>
            <p:extLst>
              <p:ext uri="{D42A27DB-BD31-4B8C-83A1-F6EECF244321}">
                <p14:modId xmlns:p14="http://schemas.microsoft.com/office/powerpoint/2010/main" xmlns="" val="1550762666"/>
              </p:ext>
            </p:extLst>
          </p:nvPr>
        </p:nvGraphicFramePr>
        <p:xfrm>
          <a:off x="2936464" y="3036730"/>
          <a:ext cx="1728000" cy="102034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3">
            <a:extLst>
              <a:ext uri="{FF2B5EF4-FFF2-40B4-BE49-F238E27FC236}">
                <a16:creationId xmlns:a16="http://schemas.microsoft.com/office/drawing/2014/main" xmlns="" id="{D809CCB5-F97E-4824-B308-B15429FE8B6F}"/>
              </a:ext>
            </a:extLst>
          </p:cNvPr>
          <p:cNvSpPr txBox="1"/>
          <p:nvPr/>
        </p:nvSpPr>
        <p:spPr>
          <a:xfrm>
            <a:off x="3110331" y="2807925"/>
            <a:ext cx="511358" cy="184666"/>
          </a:xfrm>
          <a:prstGeom prst="rect">
            <a:avLst/>
          </a:prstGeom>
          <a:noFill/>
        </p:spPr>
        <p:txBody>
          <a:bodyPr wrap="none" lIns="0" tIns="0" rIns="0" bIns="0" rtlCol="0" anchor="b">
            <a:spAutoFit/>
          </a:bodyPr>
          <a:lstStyle/>
          <a:p>
            <a:pPr algn="ctr" defTabSz="914400"/>
            <a:r>
              <a:rPr lang="en-GB" sz="1200" dirty="0">
                <a:solidFill>
                  <a:srgbClr val="3B464D"/>
                </a:solidFill>
              </a:rPr>
              <a:t>1 875 €</a:t>
            </a:r>
          </a:p>
        </p:txBody>
      </p:sp>
      <p:sp>
        <p:nvSpPr>
          <p:cNvPr id="41" name="Textfeld 40">
            <a:extLst>
              <a:ext uri="{FF2B5EF4-FFF2-40B4-BE49-F238E27FC236}">
                <a16:creationId xmlns:a16="http://schemas.microsoft.com/office/drawing/2014/main" xmlns="" id="{F2B8F502-841B-4632-A9B9-C32A583046EA}"/>
              </a:ext>
            </a:extLst>
          </p:cNvPr>
          <p:cNvSpPr txBox="1"/>
          <p:nvPr/>
        </p:nvSpPr>
        <p:spPr>
          <a:xfrm>
            <a:off x="3975785" y="2807925"/>
            <a:ext cx="511358" cy="184666"/>
          </a:xfrm>
          <a:prstGeom prst="rect">
            <a:avLst/>
          </a:prstGeom>
          <a:noFill/>
        </p:spPr>
        <p:txBody>
          <a:bodyPr wrap="none" lIns="0" tIns="0" rIns="0" bIns="0" rtlCol="0" anchor="b">
            <a:spAutoFit/>
          </a:bodyPr>
          <a:lstStyle/>
          <a:p>
            <a:pPr algn="ctr" defTabSz="914400"/>
            <a:r>
              <a:rPr lang="en-GB" sz="1200" b="1" dirty="0">
                <a:solidFill>
                  <a:srgbClr val="3B464D"/>
                </a:solidFill>
              </a:rPr>
              <a:t>1 775 €</a:t>
            </a:r>
          </a:p>
        </p:txBody>
      </p:sp>
      <p:sp>
        <p:nvSpPr>
          <p:cNvPr id="43" name="Textfeld 42">
            <a:extLst>
              <a:ext uri="{FF2B5EF4-FFF2-40B4-BE49-F238E27FC236}">
                <a16:creationId xmlns:a16="http://schemas.microsoft.com/office/drawing/2014/main" xmlns="" id="{C7B8981D-249E-437E-92E8-26CFA6EF5E2B}"/>
              </a:ext>
            </a:extLst>
          </p:cNvPr>
          <p:cNvSpPr txBox="1"/>
          <p:nvPr/>
        </p:nvSpPr>
        <p:spPr>
          <a:xfrm>
            <a:off x="3263458" y="2133556"/>
            <a:ext cx="1074012" cy="215444"/>
          </a:xfrm>
          <a:prstGeom prst="rect">
            <a:avLst/>
          </a:prstGeom>
          <a:noFill/>
        </p:spPr>
        <p:txBody>
          <a:bodyPr wrap="none" lIns="0" tIns="0" rIns="0" bIns="0" rtlCol="0" anchor="b">
            <a:spAutoFit/>
          </a:bodyPr>
          <a:lstStyle/>
          <a:p>
            <a:pPr algn="ctr" defTabSz="914400"/>
            <a:r>
              <a:rPr lang="en-GB" sz="1400" b="1" dirty="0">
                <a:solidFill>
                  <a:srgbClr val="BE0F05"/>
                </a:solidFill>
              </a:rPr>
              <a:t>- 5%</a:t>
            </a:r>
            <a:r>
              <a:rPr lang="en-GB" sz="1400" b="1" dirty="0">
                <a:solidFill>
                  <a:srgbClr val="5F7B8F"/>
                </a:solidFill>
              </a:rPr>
              <a:t> / - 100 €</a:t>
            </a:r>
          </a:p>
        </p:txBody>
      </p:sp>
      <p:sp>
        <p:nvSpPr>
          <p:cNvPr id="61" name="Textfeld 60">
            <a:extLst>
              <a:ext uri="{FF2B5EF4-FFF2-40B4-BE49-F238E27FC236}">
                <a16:creationId xmlns:a16="http://schemas.microsoft.com/office/drawing/2014/main" xmlns="" id="{C20FBC6E-2539-4C74-8EDB-59C3799F4E70}"/>
              </a:ext>
            </a:extLst>
          </p:cNvPr>
          <p:cNvSpPr txBox="1"/>
          <p:nvPr/>
        </p:nvSpPr>
        <p:spPr>
          <a:xfrm>
            <a:off x="5156508" y="2133556"/>
            <a:ext cx="1074012" cy="215444"/>
          </a:xfrm>
          <a:prstGeom prst="rect">
            <a:avLst/>
          </a:prstGeom>
          <a:noFill/>
        </p:spPr>
        <p:txBody>
          <a:bodyPr wrap="none" lIns="0" tIns="0" rIns="0" bIns="0" rtlCol="0" anchor="b">
            <a:spAutoFit/>
          </a:bodyPr>
          <a:lstStyle/>
          <a:p>
            <a:pPr algn="ctr" defTabSz="914400"/>
            <a:r>
              <a:rPr lang="en-GB" sz="1400" b="1" dirty="0">
                <a:solidFill>
                  <a:srgbClr val="BE0F05"/>
                </a:solidFill>
              </a:rPr>
              <a:t>- 5%</a:t>
            </a:r>
            <a:r>
              <a:rPr lang="en-GB" sz="1400" b="1" dirty="0">
                <a:solidFill>
                  <a:srgbClr val="5F7B8F"/>
                </a:solidFill>
              </a:rPr>
              <a:t> / - 100 €</a:t>
            </a:r>
          </a:p>
        </p:txBody>
      </p:sp>
      <p:graphicFrame>
        <p:nvGraphicFramePr>
          <p:cNvPr id="63" name="Diagramm 62">
            <a:extLst>
              <a:ext uri="{FF2B5EF4-FFF2-40B4-BE49-F238E27FC236}">
                <a16:creationId xmlns:a16="http://schemas.microsoft.com/office/drawing/2014/main" xmlns="" id="{A748EC7B-973F-43BC-A118-FF2164A374D2}"/>
              </a:ext>
            </a:extLst>
          </p:cNvPr>
          <p:cNvGraphicFramePr/>
          <p:nvPr>
            <p:extLst>
              <p:ext uri="{D42A27DB-BD31-4B8C-83A1-F6EECF244321}">
                <p14:modId xmlns:p14="http://schemas.microsoft.com/office/powerpoint/2010/main" xmlns="" val="2494524901"/>
              </p:ext>
            </p:extLst>
          </p:nvPr>
        </p:nvGraphicFramePr>
        <p:xfrm>
          <a:off x="6722288" y="2919996"/>
          <a:ext cx="1728000" cy="1281457"/>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feld 64">
            <a:extLst>
              <a:ext uri="{FF2B5EF4-FFF2-40B4-BE49-F238E27FC236}">
                <a16:creationId xmlns:a16="http://schemas.microsoft.com/office/drawing/2014/main" xmlns="" id="{01B002AB-CAF3-4826-B17F-A18F0B0D66E7}"/>
              </a:ext>
            </a:extLst>
          </p:cNvPr>
          <p:cNvSpPr txBox="1"/>
          <p:nvPr/>
        </p:nvSpPr>
        <p:spPr>
          <a:xfrm>
            <a:off x="6954637" y="4052052"/>
            <a:ext cx="400751" cy="184666"/>
          </a:xfrm>
          <a:prstGeom prst="rect">
            <a:avLst/>
          </a:prstGeom>
          <a:noFill/>
        </p:spPr>
        <p:txBody>
          <a:bodyPr wrap="none" lIns="0" tIns="0" rIns="0" bIns="0" rtlCol="0" anchor="b">
            <a:spAutoFit/>
          </a:bodyPr>
          <a:lstStyle/>
          <a:p>
            <a:pPr algn="ctr" defTabSz="914400"/>
            <a:r>
              <a:rPr lang="en-GB" sz="1200" dirty="0">
                <a:solidFill>
                  <a:srgbClr val="3B464D"/>
                </a:solidFill>
              </a:rPr>
              <a:t>- 50%</a:t>
            </a:r>
          </a:p>
        </p:txBody>
      </p:sp>
      <p:sp>
        <p:nvSpPr>
          <p:cNvPr id="66" name="Textfeld 65">
            <a:extLst>
              <a:ext uri="{FF2B5EF4-FFF2-40B4-BE49-F238E27FC236}">
                <a16:creationId xmlns:a16="http://schemas.microsoft.com/office/drawing/2014/main" xmlns="" id="{4EA085F5-563C-4E62-9F8B-47E1E438E951}"/>
              </a:ext>
            </a:extLst>
          </p:cNvPr>
          <p:cNvSpPr txBox="1"/>
          <p:nvPr/>
        </p:nvSpPr>
        <p:spPr>
          <a:xfrm>
            <a:off x="7817196" y="4052052"/>
            <a:ext cx="400751" cy="184666"/>
          </a:xfrm>
          <a:prstGeom prst="rect">
            <a:avLst/>
          </a:prstGeom>
          <a:noFill/>
        </p:spPr>
        <p:txBody>
          <a:bodyPr wrap="none" lIns="0" tIns="0" rIns="0" bIns="0" rtlCol="0" anchor="b">
            <a:spAutoFit/>
          </a:bodyPr>
          <a:lstStyle/>
          <a:p>
            <a:pPr algn="ctr" defTabSz="914400"/>
            <a:r>
              <a:rPr lang="en-GB" sz="1200" b="1" dirty="0">
                <a:solidFill>
                  <a:srgbClr val="BE0F05"/>
                </a:solidFill>
              </a:rPr>
              <a:t>- 75%</a:t>
            </a:r>
          </a:p>
        </p:txBody>
      </p:sp>
      <p:grpSp>
        <p:nvGrpSpPr>
          <p:cNvPr id="80" name="Gruppieren 79">
            <a:extLst>
              <a:ext uri="{FF2B5EF4-FFF2-40B4-BE49-F238E27FC236}">
                <a16:creationId xmlns:a16="http://schemas.microsoft.com/office/drawing/2014/main" xmlns="" id="{D9BC0367-49FE-4CE8-B7DE-25514ACA31D9}"/>
              </a:ext>
            </a:extLst>
          </p:cNvPr>
          <p:cNvGrpSpPr>
            <a:grpSpLocks noChangeAspect="1"/>
          </p:cNvGrpSpPr>
          <p:nvPr/>
        </p:nvGrpSpPr>
        <p:grpSpPr>
          <a:xfrm>
            <a:off x="3674464" y="2452462"/>
            <a:ext cx="252000" cy="252000"/>
            <a:chOff x="2701435" y="2327121"/>
            <a:chExt cx="298322" cy="298322"/>
          </a:xfrm>
        </p:grpSpPr>
        <p:sp>
          <p:nvSpPr>
            <p:cNvPr id="72" name="Ellipse 71">
              <a:extLst>
                <a:ext uri="{FF2B5EF4-FFF2-40B4-BE49-F238E27FC236}">
                  <a16:creationId xmlns:a16="http://schemas.microsoft.com/office/drawing/2014/main" xmlns="" id="{79D4C4C5-115C-4C6F-B63C-F63979F09DF9}"/>
                </a:ext>
              </a:extLst>
            </p:cNvPr>
            <p:cNvSpPr/>
            <p:nvPr/>
          </p:nvSpPr>
          <p:spPr>
            <a:xfrm>
              <a:off x="2701435" y="2327121"/>
              <a:ext cx="298322" cy="29832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800" dirty="0">
                <a:solidFill>
                  <a:srgbClr val="FFFFFF"/>
                </a:solidFill>
              </a:endParaRPr>
            </a:p>
          </p:txBody>
        </p:sp>
        <p:sp>
          <p:nvSpPr>
            <p:cNvPr id="79" name="Pfeil: nach rechts 78">
              <a:extLst>
                <a:ext uri="{FF2B5EF4-FFF2-40B4-BE49-F238E27FC236}">
                  <a16:creationId xmlns:a16="http://schemas.microsoft.com/office/drawing/2014/main" xmlns="" id="{6B06813A-1411-496B-9586-D20260DD81AE}"/>
                </a:ext>
              </a:extLst>
            </p:cNvPr>
            <p:cNvSpPr>
              <a:spLocks noChangeAspect="1"/>
            </p:cNvSpPr>
            <p:nvPr/>
          </p:nvSpPr>
          <p:spPr>
            <a:xfrm rot="2700000">
              <a:off x="2756627" y="2403493"/>
              <a:ext cx="187938" cy="145578"/>
            </a:xfrm>
            <a:prstGeom prst="rightArrow">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grpSp>
      <p:cxnSp>
        <p:nvCxnSpPr>
          <p:cNvPr id="91" name="Gerader Verbinder 90">
            <a:extLst>
              <a:ext uri="{FF2B5EF4-FFF2-40B4-BE49-F238E27FC236}">
                <a16:creationId xmlns:a16="http://schemas.microsoft.com/office/drawing/2014/main" xmlns="" id="{25D9E668-70B5-46D6-BF54-A4E57B65E065}"/>
              </a:ext>
            </a:extLst>
          </p:cNvPr>
          <p:cNvCxnSpPr>
            <a:cxnSpLocks/>
          </p:cNvCxnSpPr>
          <p:nvPr/>
        </p:nvCxnSpPr>
        <p:spPr>
          <a:xfrm rot="5400000">
            <a:off x="3354018" y="2923047"/>
            <a:ext cx="278539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xmlns="" id="{BB12E5B9-B7C7-4B5C-B1B6-DC3546B7C2B2}"/>
              </a:ext>
            </a:extLst>
          </p:cNvPr>
          <p:cNvCxnSpPr>
            <a:cxnSpLocks/>
          </p:cNvCxnSpPr>
          <p:nvPr/>
        </p:nvCxnSpPr>
        <p:spPr>
          <a:xfrm rot="5400000">
            <a:off x="5247068" y="2923047"/>
            <a:ext cx="278539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5" name="Diagramm 54">
            <a:extLst>
              <a:ext uri="{FF2B5EF4-FFF2-40B4-BE49-F238E27FC236}">
                <a16:creationId xmlns:a16="http://schemas.microsoft.com/office/drawing/2014/main" xmlns="" id="{7EFD817F-1F49-4659-B8A1-3D8297FBDDA5}"/>
              </a:ext>
            </a:extLst>
          </p:cNvPr>
          <p:cNvGraphicFramePr/>
          <p:nvPr>
            <p:extLst>
              <p:ext uri="{D42A27DB-BD31-4B8C-83A1-F6EECF244321}">
                <p14:modId xmlns:p14="http://schemas.microsoft.com/office/powerpoint/2010/main" xmlns="" val="348270491"/>
              </p:ext>
            </p:extLst>
          </p:nvPr>
        </p:nvGraphicFramePr>
        <p:xfrm>
          <a:off x="4829514" y="3036730"/>
          <a:ext cx="1728000" cy="1020342"/>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feld 59">
            <a:extLst>
              <a:ext uri="{FF2B5EF4-FFF2-40B4-BE49-F238E27FC236}">
                <a16:creationId xmlns:a16="http://schemas.microsoft.com/office/drawing/2014/main" xmlns="" id="{8A88FBA7-683A-4833-B066-C694505EEB5B}"/>
              </a:ext>
            </a:extLst>
          </p:cNvPr>
          <p:cNvSpPr txBox="1"/>
          <p:nvPr/>
        </p:nvSpPr>
        <p:spPr>
          <a:xfrm>
            <a:off x="5004809" y="2807925"/>
            <a:ext cx="511358" cy="184666"/>
          </a:xfrm>
          <a:prstGeom prst="rect">
            <a:avLst/>
          </a:prstGeom>
          <a:noFill/>
        </p:spPr>
        <p:txBody>
          <a:bodyPr wrap="none" lIns="0" tIns="0" rIns="0" bIns="0" rtlCol="0" anchor="b">
            <a:spAutoFit/>
          </a:bodyPr>
          <a:lstStyle/>
          <a:p>
            <a:pPr algn="ctr" defTabSz="914400"/>
            <a:r>
              <a:rPr lang="en-GB" sz="1200" dirty="0">
                <a:solidFill>
                  <a:srgbClr val="3B464D"/>
                </a:solidFill>
              </a:rPr>
              <a:t>1 930 €</a:t>
            </a:r>
          </a:p>
        </p:txBody>
      </p:sp>
      <p:sp>
        <p:nvSpPr>
          <p:cNvPr id="62" name="Textfeld 61">
            <a:extLst>
              <a:ext uri="{FF2B5EF4-FFF2-40B4-BE49-F238E27FC236}">
                <a16:creationId xmlns:a16="http://schemas.microsoft.com/office/drawing/2014/main" xmlns="" id="{0A06484E-9364-4D57-A664-7271DE2D80F6}"/>
              </a:ext>
            </a:extLst>
          </p:cNvPr>
          <p:cNvSpPr txBox="1"/>
          <p:nvPr/>
        </p:nvSpPr>
        <p:spPr>
          <a:xfrm>
            <a:off x="5869558" y="2807925"/>
            <a:ext cx="511358" cy="184666"/>
          </a:xfrm>
          <a:prstGeom prst="rect">
            <a:avLst/>
          </a:prstGeom>
          <a:noFill/>
        </p:spPr>
        <p:txBody>
          <a:bodyPr wrap="none" lIns="0" tIns="0" rIns="0" bIns="0" rtlCol="0" anchor="b">
            <a:spAutoFit/>
          </a:bodyPr>
          <a:lstStyle/>
          <a:p>
            <a:pPr algn="ctr" defTabSz="914400"/>
            <a:r>
              <a:rPr lang="en-GB" sz="1200" b="1" dirty="0">
                <a:solidFill>
                  <a:srgbClr val="3B464D"/>
                </a:solidFill>
              </a:rPr>
              <a:t>1 830 €</a:t>
            </a:r>
          </a:p>
        </p:txBody>
      </p:sp>
      <p:grpSp>
        <p:nvGrpSpPr>
          <p:cNvPr id="64" name="Gruppieren 63">
            <a:extLst>
              <a:ext uri="{FF2B5EF4-FFF2-40B4-BE49-F238E27FC236}">
                <a16:creationId xmlns:a16="http://schemas.microsoft.com/office/drawing/2014/main" xmlns="" id="{12965305-772F-4304-A47E-81371E04BCB3}"/>
              </a:ext>
            </a:extLst>
          </p:cNvPr>
          <p:cNvGrpSpPr>
            <a:grpSpLocks noChangeAspect="1"/>
          </p:cNvGrpSpPr>
          <p:nvPr/>
        </p:nvGrpSpPr>
        <p:grpSpPr>
          <a:xfrm>
            <a:off x="5567514" y="2452462"/>
            <a:ext cx="252000" cy="252000"/>
            <a:chOff x="2701435" y="2327121"/>
            <a:chExt cx="298322" cy="298322"/>
          </a:xfrm>
        </p:grpSpPr>
        <p:sp>
          <p:nvSpPr>
            <p:cNvPr id="67" name="Ellipse 66">
              <a:extLst>
                <a:ext uri="{FF2B5EF4-FFF2-40B4-BE49-F238E27FC236}">
                  <a16:creationId xmlns:a16="http://schemas.microsoft.com/office/drawing/2014/main" xmlns="" id="{7702E4C6-AF4F-4BEB-AB56-A7E90A2D1BFA}"/>
                </a:ext>
              </a:extLst>
            </p:cNvPr>
            <p:cNvSpPr/>
            <p:nvPr/>
          </p:nvSpPr>
          <p:spPr>
            <a:xfrm>
              <a:off x="2701435" y="2327121"/>
              <a:ext cx="298322" cy="29832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800" dirty="0">
                <a:solidFill>
                  <a:srgbClr val="FFFFFF"/>
                </a:solidFill>
              </a:endParaRPr>
            </a:p>
          </p:txBody>
        </p:sp>
        <p:sp>
          <p:nvSpPr>
            <p:cNvPr id="68" name="Pfeil: nach rechts 67">
              <a:extLst>
                <a:ext uri="{FF2B5EF4-FFF2-40B4-BE49-F238E27FC236}">
                  <a16:creationId xmlns:a16="http://schemas.microsoft.com/office/drawing/2014/main" xmlns="" id="{A1CFD418-1C9D-4BA1-8BE1-A47BFD7C6DCE}"/>
                </a:ext>
              </a:extLst>
            </p:cNvPr>
            <p:cNvSpPr>
              <a:spLocks noChangeAspect="1"/>
            </p:cNvSpPr>
            <p:nvPr/>
          </p:nvSpPr>
          <p:spPr>
            <a:xfrm rot="2700000">
              <a:off x="2756627" y="2403493"/>
              <a:ext cx="187938" cy="145578"/>
            </a:xfrm>
            <a:prstGeom prst="rightArrow">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grpSp>
      <p:grpSp>
        <p:nvGrpSpPr>
          <p:cNvPr id="69" name="Gruppieren 68">
            <a:extLst>
              <a:ext uri="{FF2B5EF4-FFF2-40B4-BE49-F238E27FC236}">
                <a16:creationId xmlns:a16="http://schemas.microsoft.com/office/drawing/2014/main" xmlns="" id="{C83A78E7-8EA9-4E09-BA55-39C70B48E822}"/>
              </a:ext>
            </a:extLst>
          </p:cNvPr>
          <p:cNvGrpSpPr>
            <a:grpSpLocks noChangeAspect="1"/>
          </p:cNvGrpSpPr>
          <p:nvPr/>
        </p:nvGrpSpPr>
        <p:grpSpPr>
          <a:xfrm>
            <a:off x="7460288" y="2452462"/>
            <a:ext cx="252000" cy="252000"/>
            <a:chOff x="2701435" y="2327121"/>
            <a:chExt cx="298322" cy="298322"/>
          </a:xfrm>
        </p:grpSpPr>
        <p:sp>
          <p:nvSpPr>
            <p:cNvPr id="70" name="Ellipse 69">
              <a:extLst>
                <a:ext uri="{FF2B5EF4-FFF2-40B4-BE49-F238E27FC236}">
                  <a16:creationId xmlns:a16="http://schemas.microsoft.com/office/drawing/2014/main" xmlns="" id="{C500BDB1-06C7-4FFA-8C70-BBA9C0A95EA4}"/>
                </a:ext>
              </a:extLst>
            </p:cNvPr>
            <p:cNvSpPr/>
            <p:nvPr/>
          </p:nvSpPr>
          <p:spPr>
            <a:xfrm>
              <a:off x="2701435" y="2327121"/>
              <a:ext cx="298322" cy="29832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800" dirty="0">
                <a:solidFill>
                  <a:srgbClr val="FFFFFF"/>
                </a:solidFill>
              </a:endParaRPr>
            </a:p>
          </p:txBody>
        </p:sp>
        <p:sp>
          <p:nvSpPr>
            <p:cNvPr id="73" name="Pfeil: nach rechts 72">
              <a:extLst>
                <a:ext uri="{FF2B5EF4-FFF2-40B4-BE49-F238E27FC236}">
                  <a16:creationId xmlns:a16="http://schemas.microsoft.com/office/drawing/2014/main" xmlns="" id="{CA59DCCD-3C0E-4D8C-A713-95703E47E41A}"/>
                </a:ext>
              </a:extLst>
            </p:cNvPr>
            <p:cNvSpPr>
              <a:spLocks noChangeAspect="1"/>
            </p:cNvSpPr>
            <p:nvPr/>
          </p:nvSpPr>
          <p:spPr>
            <a:xfrm rot="2700000">
              <a:off x="2756627" y="2403493"/>
              <a:ext cx="187938" cy="145578"/>
            </a:xfrm>
            <a:prstGeom prst="rightArrow">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grpSp>
      <p:sp>
        <p:nvSpPr>
          <p:cNvPr id="74" name="Textfeld 60">
            <a:extLst>
              <a:ext uri="{FF2B5EF4-FFF2-40B4-BE49-F238E27FC236}">
                <a16:creationId xmlns:a16="http://schemas.microsoft.com/office/drawing/2014/main" xmlns="" id="{C20FBC6E-2539-4C74-8EDB-59C3799F4E70}"/>
              </a:ext>
            </a:extLst>
          </p:cNvPr>
          <p:cNvSpPr txBox="1"/>
          <p:nvPr/>
        </p:nvSpPr>
        <p:spPr>
          <a:xfrm>
            <a:off x="7183934" y="2133556"/>
            <a:ext cx="804708" cy="215444"/>
          </a:xfrm>
          <a:prstGeom prst="rect">
            <a:avLst/>
          </a:prstGeom>
          <a:noFill/>
        </p:spPr>
        <p:txBody>
          <a:bodyPr wrap="none" lIns="0" tIns="0" rIns="0" bIns="0" rtlCol="0" anchor="b">
            <a:spAutoFit/>
          </a:bodyPr>
          <a:lstStyle/>
          <a:p>
            <a:pPr algn="ctr" defTabSz="914400"/>
            <a:r>
              <a:rPr lang="en-GB" sz="1400" b="1" dirty="0">
                <a:solidFill>
                  <a:srgbClr val="5F7B8F"/>
                </a:solidFill>
              </a:rPr>
              <a:t>- 456.25 €</a:t>
            </a:r>
          </a:p>
        </p:txBody>
      </p:sp>
      <p:sp>
        <p:nvSpPr>
          <p:cNvPr id="42" name="Textfeld 40">
            <a:extLst>
              <a:ext uri="{FF2B5EF4-FFF2-40B4-BE49-F238E27FC236}">
                <a16:creationId xmlns:a16="http://schemas.microsoft.com/office/drawing/2014/main" xmlns="" id="{F2B8F502-841B-4632-A9B9-C32A583046EA}"/>
              </a:ext>
            </a:extLst>
          </p:cNvPr>
          <p:cNvSpPr txBox="1"/>
          <p:nvPr/>
        </p:nvSpPr>
        <p:spPr>
          <a:xfrm>
            <a:off x="4128186" y="2623259"/>
            <a:ext cx="511358" cy="184666"/>
          </a:xfrm>
          <a:prstGeom prst="rect">
            <a:avLst/>
          </a:prstGeom>
          <a:noFill/>
        </p:spPr>
        <p:txBody>
          <a:bodyPr wrap="none" lIns="0" tIns="0" rIns="0" bIns="0" rtlCol="0" anchor="b">
            <a:spAutoFit/>
          </a:bodyPr>
          <a:lstStyle/>
          <a:p>
            <a:pPr algn="ctr" defTabSz="914400"/>
            <a:r>
              <a:rPr lang="en-GB" sz="1200" b="1" i="1" dirty="0" smtClean="0">
                <a:solidFill>
                  <a:srgbClr val="3B464D"/>
                </a:solidFill>
              </a:rPr>
              <a:t>2,095 $</a:t>
            </a:r>
            <a:endParaRPr lang="en-GB" sz="1200" b="1" i="1" dirty="0">
              <a:solidFill>
                <a:srgbClr val="3B464D"/>
              </a:solidFill>
            </a:endParaRPr>
          </a:p>
        </p:txBody>
      </p:sp>
      <p:sp>
        <p:nvSpPr>
          <p:cNvPr id="45" name="Textfeld 40">
            <a:extLst>
              <a:ext uri="{FF2B5EF4-FFF2-40B4-BE49-F238E27FC236}">
                <a16:creationId xmlns:a16="http://schemas.microsoft.com/office/drawing/2014/main" xmlns="" id="{F2B8F502-841B-4632-A9B9-C32A583046EA}"/>
              </a:ext>
            </a:extLst>
          </p:cNvPr>
          <p:cNvSpPr txBox="1"/>
          <p:nvPr/>
        </p:nvSpPr>
        <p:spPr>
          <a:xfrm>
            <a:off x="5974841" y="2600303"/>
            <a:ext cx="511357" cy="184666"/>
          </a:xfrm>
          <a:prstGeom prst="rect">
            <a:avLst/>
          </a:prstGeom>
          <a:noFill/>
        </p:spPr>
        <p:txBody>
          <a:bodyPr wrap="none" lIns="0" tIns="0" rIns="0" bIns="0" rtlCol="0" anchor="b">
            <a:spAutoFit/>
          </a:bodyPr>
          <a:lstStyle/>
          <a:p>
            <a:pPr algn="ctr" defTabSz="914400"/>
            <a:r>
              <a:rPr lang="en-GB" sz="1200" b="1" i="1" dirty="0" smtClean="0">
                <a:solidFill>
                  <a:srgbClr val="3B464D"/>
                </a:solidFill>
              </a:rPr>
              <a:t>2,334 $</a:t>
            </a:r>
            <a:endParaRPr lang="en-GB" sz="1200" b="1" i="1" dirty="0">
              <a:solidFill>
                <a:srgbClr val="3B464D"/>
              </a:solidFill>
            </a:endParaRPr>
          </a:p>
        </p:txBody>
      </p:sp>
    </p:spTree>
    <p:extLst>
      <p:ext uri="{BB962C8B-B14F-4D97-AF65-F5344CB8AC3E}">
        <p14:creationId xmlns:p14="http://schemas.microsoft.com/office/powerpoint/2010/main" xmlns="" val="86654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51520" y="123478"/>
            <a:ext cx="8712968" cy="404906"/>
          </a:xfrm>
        </p:spPr>
        <p:txBody>
          <a:bodyPr/>
          <a:lstStyle/>
          <a:p>
            <a:pPr algn="ctr"/>
            <a:r>
              <a:rPr lang="en-GB" altLang="en-US" sz="2800" dirty="0">
                <a:solidFill>
                  <a:schemeClr val="tx1"/>
                </a:solidFill>
              </a:rPr>
              <a:t>PCT Collaborative Search and </a:t>
            </a:r>
            <a:r>
              <a:rPr lang="en-GB" altLang="en-US" sz="2800" dirty="0" smtClean="0">
                <a:solidFill>
                  <a:schemeClr val="tx1"/>
                </a:solidFill>
              </a:rPr>
              <a:t>Examination (CS&amp;E)</a:t>
            </a:r>
            <a:endParaRPr lang="en-GB" altLang="en-US" sz="2800" dirty="0">
              <a:solidFill>
                <a:schemeClr val="tx1"/>
              </a:solidFill>
            </a:endParaRPr>
          </a:p>
          <a:p>
            <a:pPr algn="ctr"/>
            <a:endParaRPr lang="en-GB" dirty="0"/>
          </a:p>
        </p:txBody>
      </p:sp>
      <p:sp>
        <p:nvSpPr>
          <p:cNvPr id="3" name="Text Placeholder 2"/>
          <p:cNvSpPr>
            <a:spLocks noGrp="1"/>
          </p:cNvSpPr>
          <p:nvPr>
            <p:ph type="body" sz="quarter" idx="17"/>
          </p:nvPr>
        </p:nvSpPr>
        <p:spPr>
          <a:xfrm>
            <a:off x="467544" y="771550"/>
            <a:ext cx="8424936" cy="3811551"/>
          </a:xfrm>
        </p:spPr>
        <p:txBody>
          <a:bodyPr>
            <a:noAutofit/>
          </a:bodyPr>
          <a:lstStyle/>
          <a:p>
            <a:r>
              <a:rPr lang="en-US" altLang="en-US" dirty="0">
                <a:solidFill>
                  <a:srgbClr val="FF0000"/>
                </a:solidFill>
              </a:rPr>
              <a:t>Framework</a:t>
            </a:r>
            <a:r>
              <a:rPr lang="en-US" altLang="en-US" dirty="0"/>
              <a:t>: </a:t>
            </a:r>
            <a:r>
              <a:rPr lang="en-US" altLang="en-US" dirty="0" smtClean="0"/>
              <a:t>IP5 Cooperation Framework 2016; Operational Arrangements 2018</a:t>
            </a:r>
          </a:p>
          <a:p>
            <a:endParaRPr lang="en-US" altLang="en-US" dirty="0"/>
          </a:p>
          <a:p>
            <a:r>
              <a:rPr lang="en-US" altLang="en-US" dirty="0">
                <a:solidFill>
                  <a:srgbClr val="FF0000"/>
                </a:solidFill>
              </a:rPr>
              <a:t>Concept</a:t>
            </a:r>
            <a:r>
              <a:rPr lang="en-US" altLang="en-US" dirty="0"/>
              <a:t>: PCT </a:t>
            </a:r>
            <a:r>
              <a:rPr lang="en-US" altLang="en-US" dirty="0" smtClean="0"/>
              <a:t>ISR </a:t>
            </a:r>
            <a:r>
              <a:rPr lang="en-US" altLang="en-US" dirty="0"/>
              <a:t>&amp; </a:t>
            </a:r>
            <a:r>
              <a:rPr lang="en-US" altLang="en-US" dirty="0" smtClean="0"/>
              <a:t>WO/ISA from main </a:t>
            </a:r>
            <a:r>
              <a:rPr lang="en-US" altLang="en-US" dirty="0"/>
              <a:t>ISA in collaboration with “peer” </a:t>
            </a:r>
            <a:r>
              <a:rPr lang="en-US" altLang="en-US" dirty="0" smtClean="0"/>
              <a:t>ISAs</a:t>
            </a:r>
          </a:p>
          <a:p>
            <a:endParaRPr lang="en-US" altLang="en-US" dirty="0"/>
          </a:p>
          <a:p>
            <a:r>
              <a:rPr lang="en-US" altLang="en-US" dirty="0">
                <a:solidFill>
                  <a:srgbClr val="FF0000"/>
                </a:solidFill>
              </a:rPr>
              <a:t>Aim</a:t>
            </a:r>
            <a:r>
              <a:rPr lang="en-US" altLang="en-US" dirty="0"/>
              <a:t>: high quality search, increased legal certainty early on in the procedure</a:t>
            </a:r>
          </a:p>
          <a:p>
            <a:endParaRPr lang="en-US" altLang="en-US" dirty="0"/>
          </a:p>
          <a:p>
            <a:r>
              <a:rPr lang="en-US" altLang="en-US" dirty="0" smtClean="0">
                <a:solidFill>
                  <a:srgbClr val="FF0000"/>
                </a:solidFill>
              </a:rPr>
              <a:t>Duration : </a:t>
            </a:r>
            <a:r>
              <a:rPr lang="en-US" altLang="en-US" dirty="0" smtClean="0">
                <a:solidFill>
                  <a:schemeClr val="tx1"/>
                </a:solidFill>
              </a:rPr>
              <a:t>5 Y - preparatory phase (2016-2018); </a:t>
            </a:r>
            <a:r>
              <a:rPr lang="en-GB" altLang="en-US" dirty="0" smtClean="0">
                <a:solidFill>
                  <a:schemeClr val="tx1"/>
                </a:solidFill>
              </a:rPr>
              <a:t>operational phase (2018-2021)</a:t>
            </a:r>
          </a:p>
          <a:p>
            <a:endParaRPr lang="en-GB" dirty="0">
              <a:solidFill>
                <a:schemeClr val="tx1"/>
              </a:solidFill>
            </a:endParaRPr>
          </a:p>
          <a:p>
            <a:r>
              <a:rPr lang="en-US" altLang="en-US" dirty="0" smtClean="0">
                <a:solidFill>
                  <a:srgbClr val="FF0000"/>
                </a:solidFill>
              </a:rPr>
              <a:t>Monitoring: </a:t>
            </a:r>
            <a:r>
              <a:rPr lang="en-GB" dirty="0" smtClean="0">
                <a:solidFill>
                  <a:schemeClr val="tx1"/>
                </a:solidFill>
              </a:rPr>
              <a:t>CS&amp;E </a:t>
            </a:r>
            <a:r>
              <a:rPr lang="en-GB" dirty="0">
                <a:solidFill>
                  <a:schemeClr val="tx1"/>
                </a:solidFill>
              </a:rPr>
              <a:t>Pilot Group runs the IP5 project under EPO </a:t>
            </a:r>
            <a:r>
              <a:rPr lang="en-GB" dirty="0" smtClean="0">
                <a:solidFill>
                  <a:schemeClr val="tx1"/>
                </a:solidFill>
              </a:rPr>
              <a:t>lead</a:t>
            </a:r>
          </a:p>
          <a:p>
            <a:endParaRPr lang="en-GB" dirty="0">
              <a:solidFill>
                <a:schemeClr val="tx1"/>
              </a:solidFill>
            </a:endParaRPr>
          </a:p>
          <a:p>
            <a:r>
              <a:rPr lang="en-US" altLang="en-US" dirty="0">
                <a:solidFill>
                  <a:srgbClr val="FF0000"/>
                </a:solidFill>
              </a:rPr>
              <a:t>S</a:t>
            </a:r>
            <a:r>
              <a:rPr lang="en-US" altLang="en-US" dirty="0" smtClean="0">
                <a:solidFill>
                  <a:srgbClr val="FF0000"/>
                </a:solidFill>
              </a:rPr>
              <a:t>tatus: </a:t>
            </a:r>
            <a:r>
              <a:rPr lang="en-GB" dirty="0" smtClean="0">
                <a:solidFill>
                  <a:schemeClr val="tx1"/>
                </a:solidFill>
              </a:rPr>
              <a:t>Operational phase launched on 1 July 2018</a:t>
            </a:r>
            <a:endParaRPr lang="en-GB" dirty="0">
              <a:solidFill>
                <a:schemeClr val="tx1"/>
              </a:solidFill>
            </a:endParaRPr>
          </a:p>
          <a:p>
            <a:pPr marL="0" indent="0">
              <a:buNone/>
            </a:pPr>
            <a:endParaRPr lang="en-GB" dirty="0">
              <a:solidFill>
                <a:schemeClr val="tx1"/>
              </a:solidFill>
            </a:endParaRPr>
          </a:p>
        </p:txBody>
      </p:sp>
      <p:sp>
        <p:nvSpPr>
          <p:cNvPr id="4" name="Slide Number Placeholder 3"/>
          <p:cNvSpPr>
            <a:spLocks noGrp="1"/>
          </p:cNvSpPr>
          <p:nvPr>
            <p:ph type="sldNum" sz="quarter" idx="12"/>
          </p:nvPr>
        </p:nvSpPr>
        <p:spPr/>
        <p:txBody>
          <a:bodyPr/>
          <a:lstStyle/>
          <a:p>
            <a:fld id="{4E3C202B-FC1F-4E65-859A-91E6B3E4FE1B}" type="slidenum">
              <a:rPr lang="en-GB" smtClean="0"/>
              <a:pPr/>
              <a:t>5</a:t>
            </a:fld>
            <a:endParaRPr lang="en-GB" dirty="0"/>
          </a:p>
        </p:txBody>
      </p:sp>
    </p:spTree>
    <p:extLst>
      <p:ext uri="{BB962C8B-B14F-4D97-AF65-F5344CB8AC3E}">
        <p14:creationId xmlns:p14="http://schemas.microsoft.com/office/powerpoint/2010/main" xmlns="" val="2870132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4"/>
          <p:cNvSpPr>
            <a:spLocks noChangeArrowheads="1"/>
          </p:cNvSpPr>
          <p:nvPr/>
        </p:nvSpPr>
        <p:spPr bwMode="auto">
          <a:xfrm>
            <a:off x="3494888" y="3578418"/>
            <a:ext cx="1970599" cy="998553"/>
          </a:xfrm>
          <a:prstGeom prst="roundRect">
            <a:avLst>
              <a:gd name="adj" fmla="val 16667"/>
            </a:avLst>
          </a:prstGeom>
          <a:solidFill>
            <a:schemeClr val="bg1"/>
          </a:solidFill>
          <a:ln w="28575">
            <a:solidFill>
              <a:schemeClr val="tx1"/>
            </a:solidFill>
            <a:round/>
            <a:headEnd/>
            <a:tailEnd/>
          </a:ln>
        </p:spPr>
        <p:txBody>
          <a:bodyPr wrap="none" anchor="ctr"/>
          <a:lstStyle/>
          <a:p>
            <a:pPr algn="ctr" defTabSz="777875" eaLnBrk="0" hangingPunct="0"/>
            <a:endParaRPr lang="en-GB" dirty="0">
              <a:solidFill>
                <a:srgbClr val="000000"/>
              </a:solidFill>
              <a:cs typeface="Tahoma" pitchFamily="34" charset="0"/>
            </a:endParaRPr>
          </a:p>
        </p:txBody>
      </p:sp>
      <p:sp>
        <p:nvSpPr>
          <p:cNvPr id="17" name="Line 24"/>
          <p:cNvSpPr>
            <a:spLocks noChangeShapeType="1"/>
          </p:cNvSpPr>
          <p:nvPr/>
        </p:nvSpPr>
        <p:spPr bwMode="auto">
          <a:xfrm flipH="1">
            <a:off x="6898966" y="1707654"/>
            <a:ext cx="697370" cy="0"/>
          </a:xfrm>
          <a:prstGeom prst="line">
            <a:avLst/>
          </a:prstGeom>
          <a:noFill/>
          <a:ln w="38100">
            <a:solidFill>
              <a:srgbClr val="FF0000"/>
            </a:solidFill>
            <a:prstDash val="dash"/>
            <a:round/>
            <a:headEnd type="triangle" w="med" len="med"/>
            <a:tailEnd type="none" w="med" len="med"/>
          </a:ln>
        </p:spPr>
        <p:txBody>
          <a:bodyPr wrap="none" anchor="ctr"/>
          <a:lstStyle/>
          <a:p>
            <a:pPr defTabSz="914400"/>
            <a:endParaRPr lang="en-US" dirty="0">
              <a:solidFill>
                <a:srgbClr val="404955"/>
              </a:solidFill>
            </a:endParaRPr>
          </a:p>
        </p:txBody>
      </p:sp>
      <p:grpSp>
        <p:nvGrpSpPr>
          <p:cNvPr id="103" name="Group 102"/>
          <p:cNvGrpSpPr/>
          <p:nvPr/>
        </p:nvGrpSpPr>
        <p:grpSpPr>
          <a:xfrm>
            <a:off x="1733490" y="768142"/>
            <a:ext cx="5457900" cy="4101017"/>
            <a:chOff x="1733490" y="768142"/>
            <a:chExt cx="5457900" cy="4101017"/>
          </a:xfrm>
        </p:grpSpPr>
        <p:sp>
          <p:nvSpPr>
            <p:cNvPr id="8" name="Oval 4"/>
            <p:cNvSpPr>
              <a:spLocks noChangeArrowheads="1"/>
            </p:cNvSpPr>
            <p:nvPr/>
          </p:nvSpPr>
          <p:spPr bwMode="auto">
            <a:xfrm>
              <a:off x="1900745" y="768142"/>
              <a:ext cx="5290645" cy="4101017"/>
            </a:xfrm>
            <a:prstGeom prst="ellipse">
              <a:avLst/>
            </a:prstGeom>
            <a:noFill/>
            <a:ln w="28575">
              <a:solidFill>
                <a:schemeClr val="tx1"/>
              </a:solidFill>
              <a:round/>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16" name="Line 23"/>
            <p:cNvSpPr>
              <a:spLocks noChangeShapeType="1"/>
            </p:cNvSpPr>
            <p:nvPr/>
          </p:nvSpPr>
          <p:spPr bwMode="auto">
            <a:xfrm flipH="1">
              <a:off x="1733490" y="1553516"/>
              <a:ext cx="1641168" cy="0"/>
            </a:xfrm>
            <a:prstGeom prst="line">
              <a:avLst/>
            </a:prstGeom>
            <a:noFill/>
            <a:ln w="38100">
              <a:solidFill>
                <a:srgbClr val="FF0000"/>
              </a:solidFill>
              <a:prstDash val="dash"/>
              <a:round/>
              <a:headEnd type="triangle" w="med" len="med"/>
              <a:tailEnd type="none" w="med" len="med"/>
            </a:ln>
          </p:spPr>
          <p:txBody>
            <a:bodyPr wrap="none" anchor="ctr"/>
            <a:lstStyle/>
            <a:p>
              <a:pPr defTabSz="914400"/>
              <a:endParaRPr lang="en-US" dirty="0">
                <a:solidFill>
                  <a:srgbClr val="404955"/>
                </a:solidFill>
              </a:endParaRPr>
            </a:p>
          </p:txBody>
        </p:sp>
        <p:grpSp>
          <p:nvGrpSpPr>
            <p:cNvPr id="74" name="Group 73"/>
            <p:cNvGrpSpPr/>
            <p:nvPr/>
          </p:nvGrpSpPr>
          <p:grpSpPr>
            <a:xfrm>
              <a:off x="3436085" y="1017038"/>
              <a:ext cx="2144027" cy="867094"/>
              <a:chOff x="3484693" y="2082473"/>
              <a:chExt cx="2034071" cy="743576"/>
            </a:xfrm>
          </p:grpSpPr>
          <p:sp>
            <p:nvSpPr>
              <p:cNvPr id="75" name="AutoShape 13"/>
              <p:cNvSpPr>
                <a:spLocks noChangeArrowheads="1"/>
              </p:cNvSpPr>
              <p:nvPr/>
            </p:nvSpPr>
            <p:spPr bwMode="auto">
              <a:xfrm>
                <a:off x="3484693" y="2082473"/>
                <a:ext cx="2034071" cy="743576"/>
              </a:xfrm>
              <a:prstGeom prst="roundRect">
                <a:avLst>
                  <a:gd name="adj" fmla="val 16667"/>
                </a:avLst>
              </a:prstGeom>
              <a:solidFill>
                <a:schemeClr val="bg1"/>
              </a:solidFill>
              <a:ln w="28575">
                <a:solidFill>
                  <a:schemeClr val="tx1"/>
                </a:solidFill>
                <a:round/>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76" name="Text Box 17"/>
              <p:cNvSpPr txBox="1">
                <a:spLocks noChangeArrowheads="1"/>
              </p:cNvSpPr>
              <p:nvPr/>
            </p:nvSpPr>
            <p:spPr bwMode="auto">
              <a:xfrm>
                <a:off x="3606877" y="2161184"/>
                <a:ext cx="1911887" cy="633441"/>
              </a:xfrm>
              <a:prstGeom prst="rect">
                <a:avLst/>
              </a:prstGeom>
              <a:noFill/>
              <a:ln w="9525">
                <a:no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PCT ISA </a:t>
                </a:r>
                <a:br>
                  <a:rPr lang="en-GB" sz="1200" b="1" dirty="0" smtClean="0">
                    <a:solidFill>
                      <a:srgbClr val="000000"/>
                    </a:solidFill>
                    <a:latin typeface="Tahoma" pitchFamily="34" charset="0"/>
                    <a:cs typeface="Tahoma" pitchFamily="34" charset="0"/>
                  </a:rPr>
                </a:br>
                <a:r>
                  <a:rPr lang="en-GB" sz="1000" dirty="0">
                    <a:solidFill>
                      <a:srgbClr val="000000"/>
                    </a:solidFill>
                    <a:latin typeface="Tahoma" pitchFamily="34" charset="0"/>
                    <a:cs typeface="Tahoma" pitchFamily="34" charset="0"/>
                  </a:rPr>
                  <a:t>checks CS&amp;E criteria </a:t>
                </a:r>
                <a:r>
                  <a:rPr lang="en-GB" sz="1000" dirty="0" smtClean="0">
                    <a:solidFill>
                      <a:srgbClr val="000000"/>
                    </a:solidFill>
                    <a:latin typeface="Tahoma" pitchFamily="34" charset="0"/>
                    <a:cs typeface="Tahoma" pitchFamily="34" charset="0"/>
                  </a:rPr>
                  <a:t>fulfilled, formalities examination, confirms acceptance</a:t>
                </a:r>
                <a:endParaRPr lang="en-GB" sz="700" dirty="0">
                  <a:solidFill>
                    <a:srgbClr val="000000"/>
                  </a:solidFill>
                  <a:latin typeface="Tahoma" pitchFamily="34" charset="0"/>
                  <a:cs typeface="Tahoma" pitchFamily="34" charset="0"/>
                </a:endParaRPr>
              </a:p>
            </p:txBody>
          </p:sp>
        </p:grpSp>
      </p:grpSp>
      <p:grpSp>
        <p:nvGrpSpPr>
          <p:cNvPr id="5" name="Group 4"/>
          <p:cNvGrpSpPr/>
          <p:nvPr/>
        </p:nvGrpSpPr>
        <p:grpSpPr>
          <a:xfrm>
            <a:off x="120256" y="1160580"/>
            <a:ext cx="1613235" cy="3708579"/>
            <a:chOff x="120256" y="1160580"/>
            <a:chExt cx="1613235" cy="3708579"/>
          </a:xfrm>
        </p:grpSpPr>
        <p:sp>
          <p:nvSpPr>
            <p:cNvPr id="64" name="Rectangle 6"/>
            <p:cNvSpPr>
              <a:spLocks noChangeArrowheads="1"/>
            </p:cNvSpPr>
            <p:nvPr/>
          </p:nvSpPr>
          <p:spPr bwMode="auto">
            <a:xfrm>
              <a:off x="120256" y="1160580"/>
              <a:ext cx="1613235" cy="3708579"/>
            </a:xfrm>
            <a:prstGeom prst="rect">
              <a:avLst/>
            </a:prstGeom>
            <a:solidFill>
              <a:schemeClr val="bg1">
                <a:lumMod val="95000"/>
              </a:schemeClr>
            </a:solidFill>
            <a:ln w="28575">
              <a:solidFill>
                <a:srgbClr val="C00000"/>
              </a:solidFill>
              <a:miter lim="800000"/>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65" name="Text Box 8"/>
            <p:cNvSpPr txBox="1">
              <a:spLocks noChangeArrowheads="1"/>
            </p:cNvSpPr>
            <p:nvPr/>
          </p:nvSpPr>
          <p:spPr bwMode="auto">
            <a:xfrm rot="20705341">
              <a:off x="240860" y="2517591"/>
              <a:ext cx="1326559" cy="523220"/>
            </a:xfrm>
            <a:prstGeom prst="rect">
              <a:avLst/>
            </a:prstGeom>
            <a:solidFill>
              <a:schemeClr val="bg1"/>
            </a:solidFill>
            <a:ln w="9525">
              <a:solidFill>
                <a:schemeClr val="tx1"/>
              </a:solidFill>
              <a:miter lim="800000"/>
              <a:headEnd/>
              <a:tailEnd/>
            </a:ln>
          </p:spPr>
          <p:txBody>
            <a:bodyPr wrap="square">
              <a:spAutoFit/>
            </a:bodyPr>
            <a:lstStyle/>
            <a:p>
              <a:pPr defTabSz="777875" eaLnBrk="0" hangingPunct="0"/>
              <a:r>
                <a:rPr lang="en-GB" sz="1400" b="1" dirty="0" smtClean="0">
                  <a:solidFill>
                    <a:srgbClr val="000000"/>
                  </a:solidFill>
                  <a:latin typeface="Tahoma" pitchFamily="34" charset="0"/>
                  <a:cs typeface="Tahoma" pitchFamily="34" charset="0"/>
                </a:rPr>
                <a:t>Applicant driven</a:t>
              </a:r>
              <a:endParaRPr lang="en-GB" sz="1400" b="1" dirty="0">
                <a:solidFill>
                  <a:srgbClr val="000000"/>
                </a:solidFill>
                <a:latin typeface="Tahoma" pitchFamily="34" charset="0"/>
                <a:cs typeface="Tahoma" pitchFamily="34" charset="0"/>
              </a:endParaRPr>
            </a:p>
          </p:txBody>
        </p:sp>
        <p:sp>
          <p:nvSpPr>
            <p:cNvPr id="67" name="TextBox 66"/>
            <p:cNvSpPr txBox="1"/>
            <p:nvPr/>
          </p:nvSpPr>
          <p:spPr>
            <a:xfrm>
              <a:off x="164540" y="1242705"/>
              <a:ext cx="1493542" cy="954107"/>
            </a:xfrm>
            <a:prstGeom prst="rect">
              <a:avLst/>
            </a:prstGeom>
            <a:solidFill>
              <a:schemeClr val="bg1">
                <a:lumMod val="95000"/>
              </a:schemeClr>
            </a:solidFill>
          </p:spPr>
          <p:txBody>
            <a:bodyPr wrap="square" rtlCol="0">
              <a:spAutoFit/>
            </a:bodyPr>
            <a:lstStyle/>
            <a:p>
              <a:pPr defTabSz="914400"/>
              <a:r>
                <a:rPr lang="en-GB" sz="1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Collaborative Search &amp; Examination </a:t>
              </a:r>
              <a:br>
                <a:rPr lang="en-GB" sz="1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1400" b="1" i="1" dirty="0" smtClean="0">
                  <a:solidFill>
                    <a:srgbClr val="C00000"/>
                  </a:solidFill>
                  <a:latin typeface="Tahoma" panose="020B0604030504040204" pitchFamily="34" charset="0"/>
                  <a:ea typeface="Tahoma" panose="020B0604030504040204" pitchFamily="34" charset="0"/>
                  <a:cs typeface="Tahoma" panose="020B0604030504040204" pitchFamily="34" charset="0"/>
                </a:rPr>
                <a:t>(CS&amp;E)</a:t>
              </a:r>
              <a:endParaRPr lang="en-GB" sz="1400"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 Box 8"/>
            <p:cNvSpPr txBox="1">
              <a:spLocks noChangeArrowheads="1"/>
            </p:cNvSpPr>
            <p:nvPr/>
          </p:nvSpPr>
          <p:spPr bwMode="auto">
            <a:xfrm rot="20705341">
              <a:off x="286540" y="3129947"/>
              <a:ext cx="1326559" cy="738664"/>
            </a:xfrm>
            <a:prstGeom prst="rect">
              <a:avLst/>
            </a:prstGeom>
            <a:solidFill>
              <a:schemeClr val="bg1"/>
            </a:solidFill>
            <a:ln w="9525">
              <a:solidFill>
                <a:schemeClr val="tx1"/>
              </a:solidFill>
              <a:miter lim="800000"/>
              <a:headEnd/>
              <a:tailEnd/>
            </a:ln>
          </p:spPr>
          <p:txBody>
            <a:bodyPr wrap="square">
              <a:spAutoFit/>
            </a:bodyPr>
            <a:lstStyle/>
            <a:p>
              <a:pPr defTabSz="777875" eaLnBrk="0" hangingPunct="0"/>
              <a:r>
                <a:rPr lang="en-GB" sz="1400" b="1" dirty="0" smtClean="0">
                  <a:solidFill>
                    <a:srgbClr val="000000"/>
                  </a:solidFill>
                  <a:latin typeface="Tahoma" pitchFamily="34" charset="0"/>
                  <a:cs typeface="Tahoma" pitchFamily="34" charset="0"/>
                </a:rPr>
                <a:t>100 files per ISA over </a:t>
              </a:r>
              <a:br>
                <a:rPr lang="en-GB" sz="1400" b="1" dirty="0" smtClean="0">
                  <a:solidFill>
                    <a:srgbClr val="000000"/>
                  </a:solidFill>
                  <a:latin typeface="Tahoma" pitchFamily="34" charset="0"/>
                  <a:cs typeface="Tahoma" pitchFamily="34" charset="0"/>
                </a:rPr>
              </a:br>
              <a:r>
                <a:rPr lang="en-GB" sz="1400" b="1" dirty="0" smtClean="0">
                  <a:solidFill>
                    <a:srgbClr val="000000"/>
                  </a:solidFill>
                  <a:latin typeface="Tahoma" pitchFamily="34" charset="0"/>
                  <a:cs typeface="Tahoma" pitchFamily="34" charset="0"/>
                </a:rPr>
                <a:t>2 years</a:t>
              </a:r>
              <a:endParaRPr lang="en-GB" sz="1400" b="1" dirty="0">
                <a:solidFill>
                  <a:srgbClr val="000000"/>
                </a:solidFill>
                <a:latin typeface="Tahoma" pitchFamily="34" charset="0"/>
                <a:cs typeface="Tahoma" pitchFamily="34" charset="0"/>
              </a:endParaRPr>
            </a:p>
          </p:txBody>
        </p:sp>
      </p:grpSp>
      <p:sp>
        <p:nvSpPr>
          <p:cNvPr id="2" name="Textplatzhalter 1"/>
          <p:cNvSpPr>
            <a:spLocks noGrp="1"/>
          </p:cNvSpPr>
          <p:nvPr>
            <p:ph type="body" sz="quarter" idx="4294967295"/>
          </p:nvPr>
        </p:nvSpPr>
        <p:spPr>
          <a:xfrm>
            <a:off x="678957" y="339502"/>
            <a:ext cx="7846637" cy="404906"/>
          </a:xfrm>
          <a:prstGeom prst="rect">
            <a:avLst/>
          </a:prstGeom>
        </p:spPr>
        <p:txBody>
          <a:bodyPr vert="horz" wrap="square" lIns="0" tIns="0" rIns="0" bIns="0" rtlCol="0" anchor="t" anchorCtr="0">
            <a:noAutofit/>
          </a:bodyPr>
          <a:lstStyle/>
          <a:p>
            <a:pPr marL="0" indent="0">
              <a:lnSpc>
                <a:spcPct val="100000"/>
              </a:lnSpc>
              <a:buNone/>
            </a:pPr>
            <a:r>
              <a:rPr lang="en-GB" sz="2400" b="1" dirty="0" smtClean="0">
                <a:solidFill>
                  <a:schemeClr val="tx1"/>
                </a:solidFill>
              </a:rPr>
              <a:t>CS&amp;E - process model</a:t>
            </a:r>
            <a:endParaRPr lang="en-GB" sz="2400" b="1" dirty="0">
              <a:solidFill>
                <a:schemeClr val="tx1"/>
              </a:solidFill>
            </a:endParaRPr>
          </a:p>
          <a:p>
            <a:pPr marL="0" indent="0">
              <a:lnSpc>
                <a:spcPct val="100000"/>
              </a:lnSpc>
              <a:buNone/>
            </a:pPr>
            <a:endParaRPr lang="en-GB" sz="2400" b="1" dirty="0">
              <a:solidFill>
                <a:schemeClr val="tx1"/>
              </a:solidFill>
            </a:endParaRPr>
          </a:p>
        </p:txBody>
      </p:sp>
      <p:grpSp>
        <p:nvGrpSpPr>
          <p:cNvPr id="23" name="Group 38"/>
          <p:cNvGrpSpPr>
            <a:grpSpLocks/>
          </p:cNvGrpSpPr>
          <p:nvPr/>
        </p:nvGrpSpPr>
        <p:grpSpPr bwMode="auto">
          <a:xfrm rot="7074296">
            <a:off x="3013749" y="3350375"/>
            <a:ext cx="434055" cy="562515"/>
            <a:chOff x="3377" y="960"/>
            <a:chExt cx="891" cy="495"/>
          </a:xfrm>
        </p:grpSpPr>
        <p:sp>
          <p:nvSpPr>
            <p:cNvPr id="24" name="Freeform 39"/>
            <p:cNvSpPr>
              <a:spLocks/>
            </p:cNvSpPr>
            <p:nvPr/>
          </p:nvSpPr>
          <p:spPr bwMode="auto">
            <a:xfrm>
              <a:off x="3682" y="1055"/>
              <a:ext cx="193" cy="75"/>
            </a:xfrm>
            <a:custGeom>
              <a:avLst/>
              <a:gdLst>
                <a:gd name="T0" fmla="*/ 0 w 385"/>
                <a:gd name="T1" fmla="*/ 2 h 149"/>
                <a:gd name="T2" fmla="*/ 0 w 385"/>
                <a:gd name="T3" fmla="*/ 0 h 149"/>
                <a:gd name="T4" fmla="*/ 7 w 385"/>
                <a:gd name="T5" fmla="*/ 2 h 149"/>
                <a:gd name="T6" fmla="*/ 6 w 385"/>
                <a:gd name="T7" fmla="*/ 2 h 149"/>
                <a:gd name="T8" fmla="*/ 6 w 385"/>
                <a:gd name="T9" fmla="*/ 3 h 149"/>
                <a:gd name="T10" fmla="*/ 0 w 385"/>
                <a:gd name="T11" fmla="*/ 2 h 149"/>
                <a:gd name="T12" fmla="*/ 0 60000 65536"/>
                <a:gd name="T13" fmla="*/ 0 60000 65536"/>
                <a:gd name="T14" fmla="*/ 0 60000 65536"/>
                <a:gd name="T15" fmla="*/ 0 60000 65536"/>
                <a:gd name="T16" fmla="*/ 0 60000 65536"/>
                <a:gd name="T17" fmla="*/ 0 60000 65536"/>
                <a:gd name="T18" fmla="*/ 0 w 385"/>
                <a:gd name="T19" fmla="*/ 0 h 149"/>
                <a:gd name="T20" fmla="*/ 385 w 385"/>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385" h="149">
                  <a:moveTo>
                    <a:pt x="0" y="88"/>
                  </a:moveTo>
                  <a:lnTo>
                    <a:pt x="0" y="0"/>
                  </a:lnTo>
                  <a:lnTo>
                    <a:pt x="385" y="68"/>
                  </a:lnTo>
                  <a:lnTo>
                    <a:pt x="378" y="108"/>
                  </a:lnTo>
                  <a:lnTo>
                    <a:pt x="352" y="149"/>
                  </a:lnTo>
                  <a:lnTo>
                    <a:pt x="0" y="88"/>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25" name="Freeform 40"/>
            <p:cNvSpPr>
              <a:spLocks/>
            </p:cNvSpPr>
            <p:nvPr/>
          </p:nvSpPr>
          <p:spPr bwMode="auto">
            <a:xfrm>
              <a:off x="4081" y="1115"/>
              <a:ext cx="186" cy="72"/>
            </a:xfrm>
            <a:custGeom>
              <a:avLst/>
              <a:gdLst>
                <a:gd name="T0" fmla="*/ 6 w 371"/>
                <a:gd name="T1" fmla="*/ 2 h 144"/>
                <a:gd name="T2" fmla="*/ 6 w 371"/>
                <a:gd name="T3" fmla="*/ 1 h 144"/>
                <a:gd name="T4" fmla="*/ 0 w 371"/>
                <a:gd name="T5" fmla="*/ 0 h 144"/>
                <a:gd name="T6" fmla="*/ 0 w 371"/>
                <a:gd name="T7" fmla="*/ 1 h 144"/>
                <a:gd name="T8" fmla="*/ 6 w 371"/>
                <a:gd name="T9" fmla="*/ 2 h 144"/>
                <a:gd name="T10" fmla="*/ 0 60000 65536"/>
                <a:gd name="T11" fmla="*/ 0 60000 65536"/>
                <a:gd name="T12" fmla="*/ 0 60000 65536"/>
                <a:gd name="T13" fmla="*/ 0 60000 65536"/>
                <a:gd name="T14" fmla="*/ 0 60000 65536"/>
                <a:gd name="T15" fmla="*/ 0 w 371"/>
                <a:gd name="T16" fmla="*/ 0 h 144"/>
                <a:gd name="T17" fmla="*/ 371 w 371"/>
                <a:gd name="T18" fmla="*/ 144 h 144"/>
              </a:gdLst>
              <a:ahLst/>
              <a:cxnLst>
                <a:cxn ang="T10">
                  <a:pos x="T0" y="T1"/>
                </a:cxn>
                <a:cxn ang="T11">
                  <a:pos x="T2" y="T3"/>
                </a:cxn>
                <a:cxn ang="T12">
                  <a:pos x="T4" y="T5"/>
                </a:cxn>
                <a:cxn ang="T13">
                  <a:pos x="T6" y="T7"/>
                </a:cxn>
                <a:cxn ang="T14">
                  <a:pos x="T8" y="T9"/>
                </a:cxn>
              </a:cxnLst>
              <a:rect l="T15" t="T16" r="T17" b="T18"/>
              <a:pathLst>
                <a:path w="371" h="144">
                  <a:moveTo>
                    <a:pt x="371" y="144"/>
                  </a:moveTo>
                  <a:lnTo>
                    <a:pt x="370" y="63"/>
                  </a:lnTo>
                  <a:lnTo>
                    <a:pt x="0" y="0"/>
                  </a:lnTo>
                  <a:lnTo>
                    <a:pt x="0" y="103"/>
                  </a:lnTo>
                  <a:lnTo>
                    <a:pt x="371" y="144"/>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grpSp>
          <p:nvGrpSpPr>
            <p:cNvPr id="26" name="Group 41"/>
            <p:cNvGrpSpPr>
              <a:grpSpLocks/>
            </p:cNvGrpSpPr>
            <p:nvPr/>
          </p:nvGrpSpPr>
          <p:grpSpPr bwMode="auto">
            <a:xfrm>
              <a:off x="3377" y="960"/>
              <a:ext cx="891" cy="495"/>
              <a:chOff x="3377" y="960"/>
              <a:chExt cx="891" cy="495"/>
            </a:xfrm>
          </p:grpSpPr>
          <p:sp>
            <p:nvSpPr>
              <p:cNvPr id="27" name="Freeform 42"/>
              <p:cNvSpPr>
                <a:spLocks/>
              </p:cNvSpPr>
              <p:nvPr/>
            </p:nvSpPr>
            <p:spPr bwMode="auto">
              <a:xfrm>
                <a:off x="3377" y="1007"/>
                <a:ext cx="890" cy="448"/>
              </a:xfrm>
              <a:custGeom>
                <a:avLst/>
                <a:gdLst>
                  <a:gd name="T0" fmla="*/ 2 w 1780"/>
                  <a:gd name="T1" fmla="*/ 14 h 896"/>
                  <a:gd name="T2" fmla="*/ 3 w 1780"/>
                  <a:gd name="T3" fmla="*/ 14 h 896"/>
                  <a:gd name="T4" fmla="*/ 5 w 1780"/>
                  <a:gd name="T5" fmla="*/ 14 h 896"/>
                  <a:gd name="T6" fmla="*/ 7 w 1780"/>
                  <a:gd name="T7" fmla="*/ 14 h 896"/>
                  <a:gd name="T8" fmla="*/ 9 w 1780"/>
                  <a:gd name="T9" fmla="*/ 14 h 896"/>
                  <a:gd name="T10" fmla="*/ 11 w 1780"/>
                  <a:gd name="T11" fmla="*/ 13 h 896"/>
                  <a:gd name="T12" fmla="*/ 13 w 1780"/>
                  <a:gd name="T13" fmla="*/ 12 h 896"/>
                  <a:gd name="T14" fmla="*/ 14 w 1780"/>
                  <a:gd name="T15" fmla="*/ 12 h 896"/>
                  <a:gd name="T16" fmla="*/ 15 w 1780"/>
                  <a:gd name="T17" fmla="*/ 11 h 896"/>
                  <a:gd name="T18" fmla="*/ 17 w 1780"/>
                  <a:gd name="T19" fmla="*/ 10 h 896"/>
                  <a:gd name="T20" fmla="*/ 19 w 1780"/>
                  <a:gd name="T21" fmla="*/ 9 h 896"/>
                  <a:gd name="T22" fmla="*/ 20 w 1780"/>
                  <a:gd name="T23" fmla="*/ 7 h 896"/>
                  <a:gd name="T24" fmla="*/ 22 w 1780"/>
                  <a:gd name="T25" fmla="*/ 6 h 896"/>
                  <a:gd name="T26" fmla="*/ 22 w 1780"/>
                  <a:gd name="T27" fmla="*/ 5 h 896"/>
                  <a:gd name="T28" fmla="*/ 27 w 1780"/>
                  <a:gd name="T29" fmla="*/ 6 h 896"/>
                  <a:gd name="T30" fmla="*/ 26 w 1780"/>
                  <a:gd name="T31" fmla="*/ 5 h 896"/>
                  <a:gd name="T32" fmla="*/ 25 w 1780"/>
                  <a:gd name="T33" fmla="*/ 4 h 896"/>
                  <a:gd name="T34" fmla="*/ 24 w 1780"/>
                  <a:gd name="T35" fmla="*/ 4 h 896"/>
                  <a:gd name="T36" fmla="*/ 23 w 1780"/>
                  <a:gd name="T37" fmla="*/ 3 h 896"/>
                  <a:gd name="T38" fmla="*/ 21 w 1780"/>
                  <a:gd name="T39" fmla="*/ 2 h 896"/>
                  <a:gd name="T40" fmla="*/ 20 w 1780"/>
                  <a:gd name="T41" fmla="*/ 1 h 896"/>
                  <a:gd name="T42" fmla="*/ 20 w 1780"/>
                  <a:gd name="T43" fmla="*/ 1 h 896"/>
                  <a:gd name="T44" fmla="*/ 19 w 1780"/>
                  <a:gd name="T45" fmla="*/ 1 h 896"/>
                  <a:gd name="T46" fmla="*/ 17 w 1780"/>
                  <a:gd name="T47" fmla="*/ 2 h 896"/>
                  <a:gd name="T48" fmla="*/ 16 w 1780"/>
                  <a:gd name="T49" fmla="*/ 2 h 896"/>
                  <a:gd name="T50" fmla="*/ 14 w 1780"/>
                  <a:gd name="T51" fmla="*/ 2 h 896"/>
                  <a:gd name="T52" fmla="*/ 14 w 1780"/>
                  <a:gd name="T53" fmla="*/ 3 h 896"/>
                  <a:gd name="T54" fmla="*/ 13 w 1780"/>
                  <a:gd name="T55" fmla="*/ 3 h 896"/>
                  <a:gd name="T56" fmla="*/ 12 w 1780"/>
                  <a:gd name="T57" fmla="*/ 3 h 896"/>
                  <a:gd name="T58" fmla="*/ 10 w 1780"/>
                  <a:gd name="T59" fmla="*/ 3 h 896"/>
                  <a:gd name="T60" fmla="*/ 15 w 1780"/>
                  <a:gd name="T61" fmla="*/ 5 h 896"/>
                  <a:gd name="T62" fmla="*/ 14 w 1780"/>
                  <a:gd name="T63" fmla="*/ 7 h 896"/>
                  <a:gd name="T64" fmla="*/ 13 w 1780"/>
                  <a:gd name="T65" fmla="*/ 7 h 896"/>
                  <a:gd name="T66" fmla="*/ 12 w 1780"/>
                  <a:gd name="T67" fmla="*/ 9 h 896"/>
                  <a:gd name="T68" fmla="*/ 10 w 1780"/>
                  <a:gd name="T69" fmla="*/ 11 h 896"/>
                  <a:gd name="T70" fmla="*/ 8 w 1780"/>
                  <a:gd name="T71" fmla="*/ 12 h 896"/>
                  <a:gd name="T72" fmla="*/ 7 w 1780"/>
                  <a:gd name="T73" fmla="*/ 12 h 896"/>
                  <a:gd name="T74" fmla="*/ 5 w 1780"/>
                  <a:gd name="T75" fmla="*/ 13 h 896"/>
                  <a:gd name="T76" fmla="*/ 3 w 1780"/>
                  <a:gd name="T77" fmla="*/ 13 h 896"/>
                  <a:gd name="T78" fmla="*/ 0 w 1780"/>
                  <a:gd name="T79" fmla="*/ 13 h 8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0"/>
                  <a:gd name="T121" fmla="*/ 0 h 896"/>
                  <a:gd name="T122" fmla="*/ 1780 w 1780"/>
                  <a:gd name="T123" fmla="*/ 896 h 8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0" h="896">
                    <a:moveTo>
                      <a:pt x="1" y="891"/>
                    </a:moveTo>
                    <a:lnTo>
                      <a:pt x="100" y="896"/>
                    </a:lnTo>
                    <a:lnTo>
                      <a:pt x="149" y="896"/>
                    </a:lnTo>
                    <a:lnTo>
                      <a:pt x="207" y="896"/>
                    </a:lnTo>
                    <a:lnTo>
                      <a:pt x="262" y="894"/>
                    </a:lnTo>
                    <a:lnTo>
                      <a:pt x="316" y="891"/>
                    </a:lnTo>
                    <a:lnTo>
                      <a:pt x="372" y="885"/>
                    </a:lnTo>
                    <a:lnTo>
                      <a:pt x="420" y="876"/>
                    </a:lnTo>
                    <a:lnTo>
                      <a:pt x="474" y="865"/>
                    </a:lnTo>
                    <a:lnTo>
                      <a:pt x="539" y="850"/>
                    </a:lnTo>
                    <a:lnTo>
                      <a:pt x="598" y="829"/>
                    </a:lnTo>
                    <a:lnTo>
                      <a:pt x="653" y="813"/>
                    </a:lnTo>
                    <a:lnTo>
                      <a:pt x="715" y="789"/>
                    </a:lnTo>
                    <a:lnTo>
                      <a:pt x="773" y="763"/>
                    </a:lnTo>
                    <a:lnTo>
                      <a:pt x="831" y="737"/>
                    </a:lnTo>
                    <a:lnTo>
                      <a:pt x="880" y="711"/>
                    </a:lnTo>
                    <a:lnTo>
                      <a:pt x="936" y="685"/>
                    </a:lnTo>
                    <a:lnTo>
                      <a:pt x="982" y="660"/>
                    </a:lnTo>
                    <a:lnTo>
                      <a:pt x="1034" y="631"/>
                    </a:lnTo>
                    <a:lnTo>
                      <a:pt x="1086" y="601"/>
                    </a:lnTo>
                    <a:lnTo>
                      <a:pt x="1137" y="564"/>
                    </a:lnTo>
                    <a:lnTo>
                      <a:pt x="1183" y="535"/>
                    </a:lnTo>
                    <a:lnTo>
                      <a:pt x="1232" y="495"/>
                    </a:lnTo>
                    <a:lnTo>
                      <a:pt x="1277" y="459"/>
                    </a:lnTo>
                    <a:lnTo>
                      <a:pt x="1319" y="424"/>
                    </a:lnTo>
                    <a:lnTo>
                      <a:pt x="1354" y="384"/>
                    </a:lnTo>
                    <a:lnTo>
                      <a:pt x="1383" y="350"/>
                    </a:lnTo>
                    <a:lnTo>
                      <a:pt x="1406" y="313"/>
                    </a:lnTo>
                    <a:lnTo>
                      <a:pt x="1780" y="362"/>
                    </a:lnTo>
                    <a:lnTo>
                      <a:pt x="1723" y="336"/>
                    </a:lnTo>
                    <a:lnTo>
                      <a:pt x="1677" y="313"/>
                    </a:lnTo>
                    <a:lnTo>
                      <a:pt x="1622" y="291"/>
                    </a:lnTo>
                    <a:lnTo>
                      <a:pt x="1581" y="267"/>
                    </a:lnTo>
                    <a:lnTo>
                      <a:pt x="1545" y="245"/>
                    </a:lnTo>
                    <a:lnTo>
                      <a:pt x="1513" y="228"/>
                    </a:lnTo>
                    <a:lnTo>
                      <a:pt x="1481" y="204"/>
                    </a:lnTo>
                    <a:lnTo>
                      <a:pt x="1450" y="182"/>
                    </a:lnTo>
                    <a:lnTo>
                      <a:pt x="1417" y="156"/>
                    </a:lnTo>
                    <a:lnTo>
                      <a:pt x="1380" y="125"/>
                    </a:lnTo>
                    <a:lnTo>
                      <a:pt x="1341" y="94"/>
                    </a:lnTo>
                    <a:lnTo>
                      <a:pt x="1309" y="62"/>
                    </a:lnTo>
                    <a:lnTo>
                      <a:pt x="1275" y="28"/>
                    </a:lnTo>
                    <a:lnTo>
                      <a:pt x="1248" y="0"/>
                    </a:lnTo>
                    <a:lnTo>
                      <a:pt x="1219" y="9"/>
                    </a:lnTo>
                    <a:lnTo>
                      <a:pt x="1189" y="26"/>
                    </a:lnTo>
                    <a:lnTo>
                      <a:pt x="1158" y="39"/>
                    </a:lnTo>
                    <a:lnTo>
                      <a:pt x="1121" y="55"/>
                    </a:lnTo>
                    <a:lnTo>
                      <a:pt x="1083" y="71"/>
                    </a:lnTo>
                    <a:lnTo>
                      <a:pt x="1049" y="82"/>
                    </a:lnTo>
                    <a:lnTo>
                      <a:pt x="1015" y="92"/>
                    </a:lnTo>
                    <a:lnTo>
                      <a:pt x="977" y="105"/>
                    </a:lnTo>
                    <a:lnTo>
                      <a:pt x="938" y="113"/>
                    </a:lnTo>
                    <a:lnTo>
                      <a:pt x="896" y="125"/>
                    </a:lnTo>
                    <a:lnTo>
                      <a:pt x="858" y="135"/>
                    </a:lnTo>
                    <a:lnTo>
                      <a:pt x="822" y="145"/>
                    </a:lnTo>
                    <a:lnTo>
                      <a:pt x="782" y="151"/>
                    </a:lnTo>
                    <a:lnTo>
                      <a:pt x="744" y="160"/>
                    </a:lnTo>
                    <a:lnTo>
                      <a:pt x="708" y="167"/>
                    </a:lnTo>
                    <a:lnTo>
                      <a:pt x="666" y="177"/>
                    </a:lnTo>
                    <a:lnTo>
                      <a:pt x="609" y="184"/>
                    </a:lnTo>
                    <a:lnTo>
                      <a:pt x="998" y="252"/>
                    </a:lnTo>
                    <a:lnTo>
                      <a:pt x="972" y="304"/>
                    </a:lnTo>
                    <a:lnTo>
                      <a:pt x="943" y="342"/>
                    </a:lnTo>
                    <a:lnTo>
                      <a:pt x="887" y="416"/>
                    </a:lnTo>
                    <a:lnTo>
                      <a:pt x="854" y="450"/>
                    </a:lnTo>
                    <a:lnTo>
                      <a:pt x="822" y="483"/>
                    </a:lnTo>
                    <a:lnTo>
                      <a:pt x="776" y="524"/>
                    </a:lnTo>
                    <a:lnTo>
                      <a:pt x="728" y="570"/>
                    </a:lnTo>
                    <a:lnTo>
                      <a:pt x="679" y="602"/>
                    </a:lnTo>
                    <a:lnTo>
                      <a:pt x="614" y="647"/>
                    </a:lnTo>
                    <a:lnTo>
                      <a:pt x="559" y="676"/>
                    </a:lnTo>
                    <a:lnTo>
                      <a:pt x="507" y="705"/>
                    </a:lnTo>
                    <a:lnTo>
                      <a:pt x="461" y="727"/>
                    </a:lnTo>
                    <a:lnTo>
                      <a:pt x="430" y="743"/>
                    </a:lnTo>
                    <a:lnTo>
                      <a:pt x="372" y="759"/>
                    </a:lnTo>
                    <a:lnTo>
                      <a:pt x="320" y="775"/>
                    </a:lnTo>
                    <a:lnTo>
                      <a:pt x="262" y="794"/>
                    </a:lnTo>
                    <a:lnTo>
                      <a:pt x="181" y="807"/>
                    </a:lnTo>
                    <a:lnTo>
                      <a:pt x="120" y="817"/>
                    </a:lnTo>
                    <a:lnTo>
                      <a:pt x="0" y="820"/>
                    </a:lnTo>
                    <a:lnTo>
                      <a:pt x="1" y="891"/>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28" name="Freeform 43"/>
              <p:cNvSpPr>
                <a:spLocks/>
              </p:cNvSpPr>
              <p:nvPr/>
            </p:nvSpPr>
            <p:spPr bwMode="auto">
              <a:xfrm>
                <a:off x="3377" y="960"/>
                <a:ext cx="891" cy="463"/>
              </a:xfrm>
              <a:custGeom>
                <a:avLst/>
                <a:gdLst>
                  <a:gd name="T0" fmla="*/ 2 w 1780"/>
                  <a:gd name="T1" fmla="*/ 15 h 924"/>
                  <a:gd name="T2" fmla="*/ 4 w 1780"/>
                  <a:gd name="T3" fmla="*/ 15 h 924"/>
                  <a:gd name="T4" fmla="*/ 5 w 1780"/>
                  <a:gd name="T5" fmla="*/ 15 h 924"/>
                  <a:gd name="T6" fmla="*/ 7 w 1780"/>
                  <a:gd name="T7" fmla="*/ 15 h 924"/>
                  <a:gd name="T8" fmla="*/ 9 w 1780"/>
                  <a:gd name="T9" fmla="*/ 14 h 924"/>
                  <a:gd name="T10" fmla="*/ 11 w 1780"/>
                  <a:gd name="T11" fmla="*/ 14 h 924"/>
                  <a:gd name="T12" fmla="*/ 13 w 1780"/>
                  <a:gd name="T13" fmla="*/ 13 h 924"/>
                  <a:gd name="T14" fmla="*/ 14 w 1780"/>
                  <a:gd name="T15" fmla="*/ 12 h 924"/>
                  <a:gd name="T16" fmla="*/ 16 w 1780"/>
                  <a:gd name="T17" fmla="*/ 11 h 924"/>
                  <a:gd name="T18" fmla="*/ 17 w 1780"/>
                  <a:gd name="T19" fmla="*/ 10 h 924"/>
                  <a:gd name="T20" fmla="*/ 19 w 1780"/>
                  <a:gd name="T21" fmla="*/ 9 h 924"/>
                  <a:gd name="T22" fmla="*/ 20 w 1780"/>
                  <a:gd name="T23" fmla="*/ 8 h 924"/>
                  <a:gd name="T24" fmla="*/ 22 w 1780"/>
                  <a:gd name="T25" fmla="*/ 7 h 924"/>
                  <a:gd name="T26" fmla="*/ 22 w 1780"/>
                  <a:gd name="T27" fmla="*/ 6 h 924"/>
                  <a:gd name="T28" fmla="*/ 27 w 1780"/>
                  <a:gd name="T29" fmla="*/ 6 h 924"/>
                  <a:gd name="T30" fmla="*/ 26 w 1780"/>
                  <a:gd name="T31" fmla="*/ 5 h 924"/>
                  <a:gd name="T32" fmla="*/ 25 w 1780"/>
                  <a:gd name="T33" fmla="*/ 4 h 924"/>
                  <a:gd name="T34" fmla="*/ 24 w 1780"/>
                  <a:gd name="T35" fmla="*/ 4 h 924"/>
                  <a:gd name="T36" fmla="*/ 23 w 1780"/>
                  <a:gd name="T37" fmla="*/ 3 h 924"/>
                  <a:gd name="T38" fmla="*/ 21 w 1780"/>
                  <a:gd name="T39" fmla="*/ 2 h 924"/>
                  <a:gd name="T40" fmla="*/ 20 w 1780"/>
                  <a:gd name="T41" fmla="*/ 1 h 924"/>
                  <a:gd name="T42" fmla="*/ 20 w 1780"/>
                  <a:gd name="T43" fmla="*/ 1 h 924"/>
                  <a:gd name="T44" fmla="*/ 19 w 1780"/>
                  <a:gd name="T45" fmla="*/ 1 h 924"/>
                  <a:gd name="T46" fmla="*/ 17 w 1780"/>
                  <a:gd name="T47" fmla="*/ 2 h 924"/>
                  <a:gd name="T48" fmla="*/ 16 w 1780"/>
                  <a:gd name="T49" fmla="*/ 2 h 924"/>
                  <a:gd name="T50" fmla="*/ 15 w 1780"/>
                  <a:gd name="T51" fmla="*/ 2 h 924"/>
                  <a:gd name="T52" fmla="*/ 14 w 1780"/>
                  <a:gd name="T53" fmla="*/ 3 h 924"/>
                  <a:gd name="T54" fmla="*/ 13 w 1780"/>
                  <a:gd name="T55" fmla="*/ 3 h 924"/>
                  <a:gd name="T56" fmla="*/ 12 w 1780"/>
                  <a:gd name="T57" fmla="*/ 3 h 924"/>
                  <a:gd name="T58" fmla="*/ 10 w 1780"/>
                  <a:gd name="T59" fmla="*/ 3 h 924"/>
                  <a:gd name="T60" fmla="*/ 16 w 1780"/>
                  <a:gd name="T61" fmla="*/ 5 h 924"/>
                  <a:gd name="T62" fmla="*/ 14 w 1780"/>
                  <a:gd name="T63" fmla="*/ 7 h 924"/>
                  <a:gd name="T64" fmla="*/ 13 w 1780"/>
                  <a:gd name="T65" fmla="*/ 8 h 924"/>
                  <a:gd name="T66" fmla="*/ 12 w 1780"/>
                  <a:gd name="T67" fmla="*/ 10 h 924"/>
                  <a:gd name="T68" fmla="*/ 11 w 1780"/>
                  <a:gd name="T69" fmla="*/ 11 h 924"/>
                  <a:gd name="T70" fmla="*/ 10 w 1780"/>
                  <a:gd name="T71" fmla="*/ 12 h 924"/>
                  <a:gd name="T72" fmla="*/ 8 w 1780"/>
                  <a:gd name="T73" fmla="*/ 12 h 924"/>
                  <a:gd name="T74" fmla="*/ 7 w 1780"/>
                  <a:gd name="T75" fmla="*/ 13 h 924"/>
                  <a:gd name="T76" fmla="*/ 5 w 1780"/>
                  <a:gd name="T77" fmla="*/ 14 h 924"/>
                  <a:gd name="T78" fmla="*/ 4 w 1780"/>
                  <a:gd name="T79" fmla="*/ 14 h 924"/>
                  <a:gd name="T80" fmla="*/ 2 w 1780"/>
                  <a:gd name="T81" fmla="*/ 15 h 9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0"/>
                  <a:gd name="T124" fmla="*/ 0 h 924"/>
                  <a:gd name="T125" fmla="*/ 1780 w 1780"/>
                  <a:gd name="T126" fmla="*/ 924 h 9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0" h="924">
                    <a:moveTo>
                      <a:pt x="0" y="918"/>
                    </a:moveTo>
                    <a:lnTo>
                      <a:pt x="98" y="924"/>
                    </a:lnTo>
                    <a:lnTo>
                      <a:pt x="147" y="924"/>
                    </a:lnTo>
                    <a:lnTo>
                      <a:pt x="205" y="924"/>
                    </a:lnTo>
                    <a:lnTo>
                      <a:pt x="260" y="921"/>
                    </a:lnTo>
                    <a:lnTo>
                      <a:pt x="314" y="918"/>
                    </a:lnTo>
                    <a:lnTo>
                      <a:pt x="370" y="911"/>
                    </a:lnTo>
                    <a:lnTo>
                      <a:pt x="418" y="902"/>
                    </a:lnTo>
                    <a:lnTo>
                      <a:pt x="472" y="891"/>
                    </a:lnTo>
                    <a:lnTo>
                      <a:pt x="537" y="874"/>
                    </a:lnTo>
                    <a:lnTo>
                      <a:pt x="596" y="854"/>
                    </a:lnTo>
                    <a:lnTo>
                      <a:pt x="651" y="837"/>
                    </a:lnTo>
                    <a:lnTo>
                      <a:pt x="712" y="814"/>
                    </a:lnTo>
                    <a:lnTo>
                      <a:pt x="771" y="787"/>
                    </a:lnTo>
                    <a:lnTo>
                      <a:pt x="829" y="760"/>
                    </a:lnTo>
                    <a:lnTo>
                      <a:pt x="878" y="733"/>
                    </a:lnTo>
                    <a:lnTo>
                      <a:pt x="934" y="706"/>
                    </a:lnTo>
                    <a:lnTo>
                      <a:pt x="980" y="680"/>
                    </a:lnTo>
                    <a:lnTo>
                      <a:pt x="1032" y="650"/>
                    </a:lnTo>
                    <a:lnTo>
                      <a:pt x="1083" y="619"/>
                    </a:lnTo>
                    <a:lnTo>
                      <a:pt x="1135" y="581"/>
                    </a:lnTo>
                    <a:lnTo>
                      <a:pt x="1181" y="551"/>
                    </a:lnTo>
                    <a:lnTo>
                      <a:pt x="1230" y="510"/>
                    </a:lnTo>
                    <a:lnTo>
                      <a:pt x="1275" y="473"/>
                    </a:lnTo>
                    <a:lnTo>
                      <a:pt x="1317" y="435"/>
                    </a:lnTo>
                    <a:lnTo>
                      <a:pt x="1352" y="394"/>
                    </a:lnTo>
                    <a:lnTo>
                      <a:pt x="1381" y="361"/>
                    </a:lnTo>
                    <a:lnTo>
                      <a:pt x="1404" y="323"/>
                    </a:lnTo>
                    <a:lnTo>
                      <a:pt x="1780" y="373"/>
                    </a:lnTo>
                    <a:lnTo>
                      <a:pt x="1721" y="347"/>
                    </a:lnTo>
                    <a:lnTo>
                      <a:pt x="1675" y="323"/>
                    </a:lnTo>
                    <a:lnTo>
                      <a:pt x="1620" y="299"/>
                    </a:lnTo>
                    <a:lnTo>
                      <a:pt x="1579" y="275"/>
                    </a:lnTo>
                    <a:lnTo>
                      <a:pt x="1543" y="253"/>
                    </a:lnTo>
                    <a:lnTo>
                      <a:pt x="1511" y="235"/>
                    </a:lnTo>
                    <a:lnTo>
                      <a:pt x="1479" y="211"/>
                    </a:lnTo>
                    <a:lnTo>
                      <a:pt x="1448" y="188"/>
                    </a:lnTo>
                    <a:lnTo>
                      <a:pt x="1414" y="162"/>
                    </a:lnTo>
                    <a:lnTo>
                      <a:pt x="1378" y="129"/>
                    </a:lnTo>
                    <a:lnTo>
                      <a:pt x="1339" y="98"/>
                    </a:lnTo>
                    <a:lnTo>
                      <a:pt x="1307" y="66"/>
                    </a:lnTo>
                    <a:lnTo>
                      <a:pt x="1273" y="30"/>
                    </a:lnTo>
                    <a:lnTo>
                      <a:pt x="1246" y="0"/>
                    </a:lnTo>
                    <a:lnTo>
                      <a:pt x="1217" y="11"/>
                    </a:lnTo>
                    <a:lnTo>
                      <a:pt x="1187" y="28"/>
                    </a:lnTo>
                    <a:lnTo>
                      <a:pt x="1156" y="42"/>
                    </a:lnTo>
                    <a:lnTo>
                      <a:pt x="1119" y="58"/>
                    </a:lnTo>
                    <a:lnTo>
                      <a:pt x="1081" y="74"/>
                    </a:lnTo>
                    <a:lnTo>
                      <a:pt x="1047" y="86"/>
                    </a:lnTo>
                    <a:lnTo>
                      <a:pt x="1013" y="96"/>
                    </a:lnTo>
                    <a:lnTo>
                      <a:pt x="975" y="108"/>
                    </a:lnTo>
                    <a:lnTo>
                      <a:pt x="936" y="118"/>
                    </a:lnTo>
                    <a:lnTo>
                      <a:pt x="894" y="129"/>
                    </a:lnTo>
                    <a:lnTo>
                      <a:pt x="856" y="139"/>
                    </a:lnTo>
                    <a:lnTo>
                      <a:pt x="820" y="149"/>
                    </a:lnTo>
                    <a:lnTo>
                      <a:pt x="780" y="156"/>
                    </a:lnTo>
                    <a:lnTo>
                      <a:pt x="742" y="165"/>
                    </a:lnTo>
                    <a:lnTo>
                      <a:pt x="706" y="173"/>
                    </a:lnTo>
                    <a:lnTo>
                      <a:pt x="664" y="182"/>
                    </a:lnTo>
                    <a:lnTo>
                      <a:pt x="609" y="189"/>
                    </a:lnTo>
                    <a:lnTo>
                      <a:pt x="996" y="259"/>
                    </a:lnTo>
                    <a:lnTo>
                      <a:pt x="970" y="313"/>
                    </a:lnTo>
                    <a:lnTo>
                      <a:pt x="941" y="353"/>
                    </a:lnTo>
                    <a:lnTo>
                      <a:pt x="884" y="428"/>
                    </a:lnTo>
                    <a:lnTo>
                      <a:pt x="852" y="464"/>
                    </a:lnTo>
                    <a:lnTo>
                      <a:pt x="820" y="497"/>
                    </a:lnTo>
                    <a:lnTo>
                      <a:pt x="761" y="554"/>
                    </a:lnTo>
                    <a:lnTo>
                      <a:pt x="725" y="588"/>
                    </a:lnTo>
                    <a:lnTo>
                      <a:pt x="683" y="629"/>
                    </a:lnTo>
                    <a:lnTo>
                      <a:pt x="644" y="659"/>
                    </a:lnTo>
                    <a:lnTo>
                      <a:pt x="612" y="686"/>
                    </a:lnTo>
                    <a:lnTo>
                      <a:pt x="579" y="712"/>
                    </a:lnTo>
                    <a:lnTo>
                      <a:pt x="540" y="739"/>
                    </a:lnTo>
                    <a:lnTo>
                      <a:pt x="498" y="766"/>
                    </a:lnTo>
                    <a:lnTo>
                      <a:pt x="456" y="787"/>
                    </a:lnTo>
                    <a:lnTo>
                      <a:pt x="415" y="811"/>
                    </a:lnTo>
                    <a:lnTo>
                      <a:pt x="363" y="830"/>
                    </a:lnTo>
                    <a:lnTo>
                      <a:pt x="314" y="846"/>
                    </a:lnTo>
                    <a:lnTo>
                      <a:pt x="260" y="860"/>
                    </a:lnTo>
                    <a:lnTo>
                      <a:pt x="208" y="874"/>
                    </a:lnTo>
                    <a:lnTo>
                      <a:pt x="153" y="887"/>
                    </a:lnTo>
                    <a:lnTo>
                      <a:pt x="93" y="899"/>
                    </a:lnTo>
                    <a:lnTo>
                      <a:pt x="0" y="918"/>
                    </a:lnTo>
                    <a:close/>
                  </a:path>
                </a:pathLst>
              </a:custGeom>
              <a:solidFill>
                <a:srgbClr val="B2B2B2"/>
              </a:solidFill>
              <a:ln w="9525">
                <a:solidFill>
                  <a:schemeClr val="tx1"/>
                </a:solidFill>
                <a:round/>
                <a:headEnd/>
                <a:tailEnd/>
              </a:ln>
            </p:spPr>
            <p:txBody>
              <a:bodyPr/>
              <a:lstStyle/>
              <a:p>
                <a:pPr defTabSz="914400"/>
                <a:endParaRPr lang="en-US" dirty="0">
                  <a:solidFill>
                    <a:srgbClr val="404955"/>
                  </a:solidFill>
                </a:endParaRPr>
              </a:p>
            </p:txBody>
          </p:sp>
        </p:grpSp>
      </p:grpSp>
      <p:grpSp>
        <p:nvGrpSpPr>
          <p:cNvPr id="29" name="Group 44"/>
          <p:cNvGrpSpPr>
            <a:grpSpLocks/>
          </p:cNvGrpSpPr>
          <p:nvPr/>
        </p:nvGrpSpPr>
        <p:grpSpPr bwMode="auto">
          <a:xfrm rot="633037">
            <a:off x="5633126" y="3319932"/>
            <a:ext cx="438012" cy="505853"/>
            <a:chOff x="3377" y="960"/>
            <a:chExt cx="891" cy="495"/>
          </a:xfrm>
        </p:grpSpPr>
        <p:sp>
          <p:nvSpPr>
            <p:cNvPr id="30" name="Freeform 45"/>
            <p:cNvSpPr>
              <a:spLocks/>
            </p:cNvSpPr>
            <p:nvPr/>
          </p:nvSpPr>
          <p:spPr bwMode="auto">
            <a:xfrm>
              <a:off x="3682" y="1055"/>
              <a:ext cx="193" cy="75"/>
            </a:xfrm>
            <a:custGeom>
              <a:avLst/>
              <a:gdLst>
                <a:gd name="T0" fmla="*/ 0 w 385"/>
                <a:gd name="T1" fmla="*/ 2 h 149"/>
                <a:gd name="T2" fmla="*/ 0 w 385"/>
                <a:gd name="T3" fmla="*/ 0 h 149"/>
                <a:gd name="T4" fmla="*/ 7 w 385"/>
                <a:gd name="T5" fmla="*/ 2 h 149"/>
                <a:gd name="T6" fmla="*/ 6 w 385"/>
                <a:gd name="T7" fmla="*/ 2 h 149"/>
                <a:gd name="T8" fmla="*/ 6 w 385"/>
                <a:gd name="T9" fmla="*/ 3 h 149"/>
                <a:gd name="T10" fmla="*/ 0 w 385"/>
                <a:gd name="T11" fmla="*/ 2 h 149"/>
                <a:gd name="T12" fmla="*/ 0 60000 65536"/>
                <a:gd name="T13" fmla="*/ 0 60000 65536"/>
                <a:gd name="T14" fmla="*/ 0 60000 65536"/>
                <a:gd name="T15" fmla="*/ 0 60000 65536"/>
                <a:gd name="T16" fmla="*/ 0 60000 65536"/>
                <a:gd name="T17" fmla="*/ 0 60000 65536"/>
                <a:gd name="T18" fmla="*/ 0 w 385"/>
                <a:gd name="T19" fmla="*/ 0 h 149"/>
                <a:gd name="T20" fmla="*/ 385 w 385"/>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385" h="149">
                  <a:moveTo>
                    <a:pt x="0" y="88"/>
                  </a:moveTo>
                  <a:lnTo>
                    <a:pt x="0" y="0"/>
                  </a:lnTo>
                  <a:lnTo>
                    <a:pt x="385" y="68"/>
                  </a:lnTo>
                  <a:lnTo>
                    <a:pt x="378" y="108"/>
                  </a:lnTo>
                  <a:lnTo>
                    <a:pt x="352" y="149"/>
                  </a:lnTo>
                  <a:lnTo>
                    <a:pt x="0" y="88"/>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31" name="Freeform 46"/>
            <p:cNvSpPr>
              <a:spLocks/>
            </p:cNvSpPr>
            <p:nvPr/>
          </p:nvSpPr>
          <p:spPr bwMode="auto">
            <a:xfrm>
              <a:off x="4081" y="1115"/>
              <a:ext cx="186" cy="72"/>
            </a:xfrm>
            <a:custGeom>
              <a:avLst/>
              <a:gdLst>
                <a:gd name="T0" fmla="*/ 6 w 371"/>
                <a:gd name="T1" fmla="*/ 2 h 144"/>
                <a:gd name="T2" fmla="*/ 6 w 371"/>
                <a:gd name="T3" fmla="*/ 1 h 144"/>
                <a:gd name="T4" fmla="*/ 0 w 371"/>
                <a:gd name="T5" fmla="*/ 0 h 144"/>
                <a:gd name="T6" fmla="*/ 0 w 371"/>
                <a:gd name="T7" fmla="*/ 1 h 144"/>
                <a:gd name="T8" fmla="*/ 6 w 371"/>
                <a:gd name="T9" fmla="*/ 2 h 144"/>
                <a:gd name="T10" fmla="*/ 0 60000 65536"/>
                <a:gd name="T11" fmla="*/ 0 60000 65536"/>
                <a:gd name="T12" fmla="*/ 0 60000 65536"/>
                <a:gd name="T13" fmla="*/ 0 60000 65536"/>
                <a:gd name="T14" fmla="*/ 0 60000 65536"/>
                <a:gd name="T15" fmla="*/ 0 w 371"/>
                <a:gd name="T16" fmla="*/ 0 h 144"/>
                <a:gd name="T17" fmla="*/ 371 w 371"/>
                <a:gd name="T18" fmla="*/ 144 h 144"/>
              </a:gdLst>
              <a:ahLst/>
              <a:cxnLst>
                <a:cxn ang="T10">
                  <a:pos x="T0" y="T1"/>
                </a:cxn>
                <a:cxn ang="T11">
                  <a:pos x="T2" y="T3"/>
                </a:cxn>
                <a:cxn ang="T12">
                  <a:pos x="T4" y="T5"/>
                </a:cxn>
                <a:cxn ang="T13">
                  <a:pos x="T6" y="T7"/>
                </a:cxn>
                <a:cxn ang="T14">
                  <a:pos x="T8" y="T9"/>
                </a:cxn>
              </a:cxnLst>
              <a:rect l="T15" t="T16" r="T17" b="T18"/>
              <a:pathLst>
                <a:path w="371" h="144">
                  <a:moveTo>
                    <a:pt x="371" y="144"/>
                  </a:moveTo>
                  <a:lnTo>
                    <a:pt x="370" y="63"/>
                  </a:lnTo>
                  <a:lnTo>
                    <a:pt x="0" y="0"/>
                  </a:lnTo>
                  <a:lnTo>
                    <a:pt x="0" y="103"/>
                  </a:lnTo>
                  <a:lnTo>
                    <a:pt x="371" y="144"/>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grpSp>
          <p:nvGrpSpPr>
            <p:cNvPr id="32" name="Group 47"/>
            <p:cNvGrpSpPr>
              <a:grpSpLocks/>
            </p:cNvGrpSpPr>
            <p:nvPr/>
          </p:nvGrpSpPr>
          <p:grpSpPr bwMode="auto">
            <a:xfrm>
              <a:off x="3377" y="960"/>
              <a:ext cx="891" cy="495"/>
              <a:chOff x="3377" y="960"/>
              <a:chExt cx="891" cy="495"/>
            </a:xfrm>
          </p:grpSpPr>
          <p:sp>
            <p:nvSpPr>
              <p:cNvPr id="33" name="Freeform 48"/>
              <p:cNvSpPr>
                <a:spLocks/>
              </p:cNvSpPr>
              <p:nvPr/>
            </p:nvSpPr>
            <p:spPr bwMode="auto">
              <a:xfrm>
                <a:off x="3377" y="1007"/>
                <a:ext cx="890" cy="448"/>
              </a:xfrm>
              <a:custGeom>
                <a:avLst/>
                <a:gdLst>
                  <a:gd name="T0" fmla="*/ 2 w 1780"/>
                  <a:gd name="T1" fmla="*/ 14 h 896"/>
                  <a:gd name="T2" fmla="*/ 3 w 1780"/>
                  <a:gd name="T3" fmla="*/ 14 h 896"/>
                  <a:gd name="T4" fmla="*/ 5 w 1780"/>
                  <a:gd name="T5" fmla="*/ 14 h 896"/>
                  <a:gd name="T6" fmla="*/ 7 w 1780"/>
                  <a:gd name="T7" fmla="*/ 14 h 896"/>
                  <a:gd name="T8" fmla="*/ 9 w 1780"/>
                  <a:gd name="T9" fmla="*/ 14 h 896"/>
                  <a:gd name="T10" fmla="*/ 11 w 1780"/>
                  <a:gd name="T11" fmla="*/ 13 h 896"/>
                  <a:gd name="T12" fmla="*/ 13 w 1780"/>
                  <a:gd name="T13" fmla="*/ 12 h 896"/>
                  <a:gd name="T14" fmla="*/ 14 w 1780"/>
                  <a:gd name="T15" fmla="*/ 12 h 896"/>
                  <a:gd name="T16" fmla="*/ 15 w 1780"/>
                  <a:gd name="T17" fmla="*/ 11 h 896"/>
                  <a:gd name="T18" fmla="*/ 17 w 1780"/>
                  <a:gd name="T19" fmla="*/ 10 h 896"/>
                  <a:gd name="T20" fmla="*/ 19 w 1780"/>
                  <a:gd name="T21" fmla="*/ 9 h 896"/>
                  <a:gd name="T22" fmla="*/ 20 w 1780"/>
                  <a:gd name="T23" fmla="*/ 7 h 896"/>
                  <a:gd name="T24" fmla="*/ 22 w 1780"/>
                  <a:gd name="T25" fmla="*/ 6 h 896"/>
                  <a:gd name="T26" fmla="*/ 22 w 1780"/>
                  <a:gd name="T27" fmla="*/ 5 h 896"/>
                  <a:gd name="T28" fmla="*/ 27 w 1780"/>
                  <a:gd name="T29" fmla="*/ 6 h 896"/>
                  <a:gd name="T30" fmla="*/ 26 w 1780"/>
                  <a:gd name="T31" fmla="*/ 5 h 896"/>
                  <a:gd name="T32" fmla="*/ 25 w 1780"/>
                  <a:gd name="T33" fmla="*/ 4 h 896"/>
                  <a:gd name="T34" fmla="*/ 24 w 1780"/>
                  <a:gd name="T35" fmla="*/ 4 h 896"/>
                  <a:gd name="T36" fmla="*/ 23 w 1780"/>
                  <a:gd name="T37" fmla="*/ 3 h 896"/>
                  <a:gd name="T38" fmla="*/ 21 w 1780"/>
                  <a:gd name="T39" fmla="*/ 2 h 896"/>
                  <a:gd name="T40" fmla="*/ 20 w 1780"/>
                  <a:gd name="T41" fmla="*/ 1 h 896"/>
                  <a:gd name="T42" fmla="*/ 20 w 1780"/>
                  <a:gd name="T43" fmla="*/ 1 h 896"/>
                  <a:gd name="T44" fmla="*/ 19 w 1780"/>
                  <a:gd name="T45" fmla="*/ 1 h 896"/>
                  <a:gd name="T46" fmla="*/ 17 w 1780"/>
                  <a:gd name="T47" fmla="*/ 2 h 896"/>
                  <a:gd name="T48" fmla="*/ 16 w 1780"/>
                  <a:gd name="T49" fmla="*/ 2 h 896"/>
                  <a:gd name="T50" fmla="*/ 14 w 1780"/>
                  <a:gd name="T51" fmla="*/ 2 h 896"/>
                  <a:gd name="T52" fmla="*/ 14 w 1780"/>
                  <a:gd name="T53" fmla="*/ 3 h 896"/>
                  <a:gd name="T54" fmla="*/ 13 w 1780"/>
                  <a:gd name="T55" fmla="*/ 3 h 896"/>
                  <a:gd name="T56" fmla="*/ 12 w 1780"/>
                  <a:gd name="T57" fmla="*/ 3 h 896"/>
                  <a:gd name="T58" fmla="*/ 10 w 1780"/>
                  <a:gd name="T59" fmla="*/ 3 h 896"/>
                  <a:gd name="T60" fmla="*/ 15 w 1780"/>
                  <a:gd name="T61" fmla="*/ 5 h 896"/>
                  <a:gd name="T62" fmla="*/ 14 w 1780"/>
                  <a:gd name="T63" fmla="*/ 7 h 896"/>
                  <a:gd name="T64" fmla="*/ 13 w 1780"/>
                  <a:gd name="T65" fmla="*/ 7 h 896"/>
                  <a:gd name="T66" fmla="*/ 12 w 1780"/>
                  <a:gd name="T67" fmla="*/ 9 h 896"/>
                  <a:gd name="T68" fmla="*/ 10 w 1780"/>
                  <a:gd name="T69" fmla="*/ 11 h 896"/>
                  <a:gd name="T70" fmla="*/ 8 w 1780"/>
                  <a:gd name="T71" fmla="*/ 12 h 896"/>
                  <a:gd name="T72" fmla="*/ 7 w 1780"/>
                  <a:gd name="T73" fmla="*/ 12 h 896"/>
                  <a:gd name="T74" fmla="*/ 5 w 1780"/>
                  <a:gd name="T75" fmla="*/ 13 h 896"/>
                  <a:gd name="T76" fmla="*/ 3 w 1780"/>
                  <a:gd name="T77" fmla="*/ 13 h 896"/>
                  <a:gd name="T78" fmla="*/ 0 w 1780"/>
                  <a:gd name="T79" fmla="*/ 13 h 8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0"/>
                  <a:gd name="T121" fmla="*/ 0 h 896"/>
                  <a:gd name="T122" fmla="*/ 1780 w 1780"/>
                  <a:gd name="T123" fmla="*/ 896 h 8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0" h="896">
                    <a:moveTo>
                      <a:pt x="1" y="891"/>
                    </a:moveTo>
                    <a:lnTo>
                      <a:pt x="100" y="896"/>
                    </a:lnTo>
                    <a:lnTo>
                      <a:pt x="149" y="896"/>
                    </a:lnTo>
                    <a:lnTo>
                      <a:pt x="207" y="896"/>
                    </a:lnTo>
                    <a:lnTo>
                      <a:pt x="262" y="894"/>
                    </a:lnTo>
                    <a:lnTo>
                      <a:pt x="316" y="891"/>
                    </a:lnTo>
                    <a:lnTo>
                      <a:pt x="372" y="885"/>
                    </a:lnTo>
                    <a:lnTo>
                      <a:pt x="420" y="876"/>
                    </a:lnTo>
                    <a:lnTo>
                      <a:pt x="474" y="865"/>
                    </a:lnTo>
                    <a:lnTo>
                      <a:pt x="539" y="850"/>
                    </a:lnTo>
                    <a:lnTo>
                      <a:pt x="598" y="829"/>
                    </a:lnTo>
                    <a:lnTo>
                      <a:pt x="653" y="813"/>
                    </a:lnTo>
                    <a:lnTo>
                      <a:pt x="715" y="789"/>
                    </a:lnTo>
                    <a:lnTo>
                      <a:pt x="773" y="763"/>
                    </a:lnTo>
                    <a:lnTo>
                      <a:pt x="831" y="737"/>
                    </a:lnTo>
                    <a:lnTo>
                      <a:pt x="880" y="711"/>
                    </a:lnTo>
                    <a:lnTo>
                      <a:pt x="936" y="685"/>
                    </a:lnTo>
                    <a:lnTo>
                      <a:pt x="982" y="660"/>
                    </a:lnTo>
                    <a:lnTo>
                      <a:pt x="1034" y="631"/>
                    </a:lnTo>
                    <a:lnTo>
                      <a:pt x="1086" y="601"/>
                    </a:lnTo>
                    <a:lnTo>
                      <a:pt x="1137" y="564"/>
                    </a:lnTo>
                    <a:lnTo>
                      <a:pt x="1183" y="535"/>
                    </a:lnTo>
                    <a:lnTo>
                      <a:pt x="1232" y="495"/>
                    </a:lnTo>
                    <a:lnTo>
                      <a:pt x="1277" y="459"/>
                    </a:lnTo>
                    <a:lnTo>
                      <a:pt x="1319" y="424"/>
                    </a:lnTo>
                    <a:lnTo>
                      <a:pt x="1354" y="384"/>
                    </a:lnTo>
                    <a:lnTo>
                      <a:pt x="1383" y="350"/>
                    </a:lnTo>
                    <a:lnTo>
                      <a:pt x="1406" y="313"/>
                    </a:lnTo>
                    <a:lnTo>
                      <a:pt x="1780" y="362"/>
                    </a:lnTo>
                    <a:lnTo>
                      <a:pt x="1723" y="336"/>
                    </a:lnTo>
                    <a:lnTo>
                      <a:pt x="1677" y="313"/>
                    </a:lnTo>
                    <a:lnTo>
                      <a:pt x="1622" y="291"/>
                    </a:lnTo>
                    <a:lnTo>
                      <a:pt x="1581" y="267"/>
                    </a:lnTo>
                    <a:lnTo>
                      <a:pt x="1545" y="245"/>
                    </a:lnTo>
                    <a:lnTo>
                      <a:pt x="1513" y="228"/>
                    </a:lnTo>
                    <a:lnTo>
                      <a:pt x="1481" y="204"/>
                    </a:lnTo>
                    <a:lnTo>
                      <a:pt x="1450" y="182"/>
                    </a:lnTo>
                    <a:lnTo>
                      <a:pt x="1417" y="156"/>
                    </a:lnTo>
                    <a:lnTo>
                      <a:pt x="1380" y="125"/>
                    </a:lnTo>
                    <a:lnTo>
                      <a:pt x="1341" y="94"/>
                    </a:lnTo>
                    <a:lnTo>
                      <a:pt x="1309" y="62"/>
                    </a:lnTo>
                    <a:lnTo>
                      <a:pt x="1275" y="28"/>
                    </a:lnTo>
                    <a:lnTo>
                      <a:pt x="1248" y="0"/>
                    </a:lnTo>
                    <a:lnTo>
                      <a:pt x="1219" y="9"/>
                    </a:lnTo>
                    <a:lnTo>
                      <a:pt x="1189" y="26"/>
                    </a:lnTo>
                    <a:lnTo>
                      <a:pt x="1158" y="39"/>
                    </a:lnTo>
                    <a:lnTo>
                      <a:pt x="1121" y="55"/>
                    </a:lnTo>
                    <a:lnTo>
                      <a:pt x="1083" y="71"/>
                    </a:lnTo>
                    <a:lnTo>
                      <a:pt x="1049" y="82"/>
                    </a:lnTo>
                    <a:lnTo>
                      <a:pt x="1015" y="92"/>
                    </a:lnTo>
                    <a:lnTo>
                      <a:pt x="977" y="105"/>
                    </a:lnTo>
                    <a:lnTo>
                      <a:pt x="938" y="113"/>
                    </a:lnTo>
                    <a:lnTo>
                      <a:pt x="896" y="125"/>
                    </a:lnTo>
                    <a:lnTo>
                      <a:pt x="858" y="135"/>
                    </a:lnTo>
                    <a:lnTo>
                      <a:pt x="822" y="145"/>
                    </a:lnTo>
                    <a:lnTo>
                      <a:pt x="782" y="151"/>
                    </a:lnTo>
                    <a:lnTo>
                      <a:pt x="744" y="160"/>
                    </a:lnTo>
                    <a:lnTo>
                      <a:pt x="708" y="167"/>
                    </a:lnTo>
                    <a:lnTo>
                      <a:pt x="666" y="177"/>
                    </a:lnTo>
                    <a:lnTo>
                      <a:pt x="609" y="184"/>
                    </a:lnTo>
                    <a:lnTo>
                      <a:pt x="998" y="252"/>
                    </a:lnTo>
                    <a:lnTo>
                      <a:pt x="972" y="304"/>
                    </a:lnTo>
                    <a:lnTo>
                      <a:pt x="943" y="342"/>
                    </a:lnTo>
                    <a:lnTo>
                      <a:pt x="887" y="416"/>
                    </a:lnTo>
                    <a:lnTo>
                      <a:pt x="854" y="450"/>
                    </a:lnTo>
                    <a:lnTo>
                      <a:pt x="822" y="483"/>
                    </a:lnTo>
                    <a:lnTo>
                      <a:pt x="776" y="524"/>
                    </a:lnTo>
                    <a:lnTo>
                      <a:pt x="728" y="570"/>
                    </a:lnTo>
                    <a:lnTo>
                      <a:pt x="679" y="602"/>
                    </a:lnTo>
                    <a:lnTo>
                      <a:pt x="614" y="647"/>
                    </a:lnTo>
                    <a:lnTo>
                      <a:pt x="559" y="676"/>
                    </a:lnTo>
                    <a:lnTo>
                      <a:pt x="507" y="705"/>
                    </a:lnTo>
                    <a:lnTo>
                      <a:pt x="461" y="727"/>
                    </a:lnTo>
                    <a:lnTo>
                      <a:pt x="430" y="743"/>
                    </a:lnTo>
                    <a:lnTo>
                      <a:pt x="372" y="759"/>
                    </a:lnTo>
                    <a:lnTo>
                      <a:pt x="320" y="775"/>
                    </a:lnTo>
                    <a:lnTo>
                      <a:pt x="262" y="794"/>
                    </a:lnTo>
                    <a:lnTo>
                      <a:pt x="181" y="807"/>
                    </a:lnTo>
                    <a:lnTo>
                      <a:pt x="120" y="817"/>
                    </a:lnTo>
                    <a:lnTo>
                      <a:pt x="0" y="820"/>
                    </a:lnTo>
                    <a:lnTo>
                      <a:pt x="1" y="891"/>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34" name="Freeform 49"/>
              <p:cNvSpPr>
                <a:spLocks/>
              </p:cNvSpPr>
              <p:nvPr/>
            </p:nvSpPr>
            <p:spPr bwMode="auto">
              <a:xfrm>
                <a:off x="3377" y="960"/>
                <a:ext cx="891" cy="463"/>
              </a:xfrm>
              <a:custGeom>
                <a:avLst/>
                <a:gdLst>
                  <a:gd name="T0" fmla="*/ 2 w 1780"/>
                  <a:gd name="T1" fmla="*/ 15 h 924"/>
                  <a:gd name="T2" fmla="*/ 4 w 1780"/>
                  <a:gd name="T3" fmla="*/ 15 h 924"/>
                  <a:gd name="T4" fmla="*/ 5 w 1780"/>
                  <a:gd name="T5" fmla="*/ 15 h 924"/>
                  <a:gd name="T6" fmla="*/ 7 w 1780"/>
                  <a:gd name="T7" fmla="*/ 15 h 924"/>
                  <a:gd name="T8" fmla="*/ 9 w 1780"/>
                  <a:gd name="T9" fmla="*/ 14 h 924"/>
                  <a:gd name="T10" fmla="*/ 11 w 1780"/>
                  <a:gd name="T11" fmla="*/ 14 h 924"/>
                  <a:gd name="T12" fmla="*/ 13 w 1780"/>
                  <a:gd name="T13" fmla="*/ 13 h 924"/>
                  <a:gd name="T14" fmla="*/ 14 w 1780"/>
                  <a:gd name="T15" fmla="*/ 12 h 924"/>
                  <a:gd name="T16" fmla="*/ 16 w 1780"/>
                  <a:gd name="T17" fmla="*/ 11 h 924"/>
                  <a:gd name="T18" fmla="*/ 17 w 1780"/>
                  <a:gd name="T19" fmla="*/ 10 h 924"/>
                  <a:gd name="T20" fmla="*/ 19 w 1780"/>
                  <a:gd name="T21" fmla="*/ 9 h 924"/>
                  <a:gd name="T22" fmla="*/ 20 w 1780"/>
                  <a:gd name="T23" fmla="*/ 8 h 924"/>
                  <a:gd name="T24" fmla="*/ 22 w 1780"/>
                  <a:gd name="T25" fmla="*/ 7 h 924"/>
                  <a:gd name="T26" fmla="*/ 22 w 1780"/>
                  <a:gd name="T27" fmla="*/ 6 h 924"/>
                  <a:gd name="T28" fmla="*/ 27 w 1780"/>
                  <a:gd name="T29" fmla="*/ 6 h 924"/>
                  <a:gd name="T30" fmla="*/ 26 w 1780"/>
                  <a:gd name="T31" fmla="*/ 5 h 924"/>
                  <a:gd name="T32" fmla="*/ 25 w 1780"/>
                  <a:gd name="T33" fmla="*/ 4 h 924"/>
                  <a:gd name="T34" fmla="*/ 24 w 1780"/>
                  <a:gd name="T35" fmla="*/ 4 h 924"/>
                  <a:gd name="T36" fmla="*/ 23 w 1780"/>
                  <a:gd name="T37" fmla="*/ 3 h 924"/>
                  <a:gd name="T38" fmla="*/ 21 w 1780"/>
                  <a:gd name="T39" fmla="*/ 2 h 924"/>
                  <a:gd name="T40" fmla="*/ 20 w 1780"/>
                  <a:gd name="T41" fmla="*/ 1 h 924"/>
                  <a:gd name="T42" fmla="*/ 20 w 1780"/>
                  <a:gd name="T43" fmla="*/ 1 h 924"/>
                  <a:gd name="T44" fmla="*/ 19 w 1780"/>
                  <a:gd name="T45" fmla="*/ 1 h 924"/>
                  <a:gd name="T46" fmla="*/ 17 w 1780"/>
                  <a:gd name="T47" fmla="*/ 2 h 924"/>
                  <a:gd name="T48" fmla="*/ 16 w 1780"/>
                  <a:gd name="T49" fmla="*/ 2 h 924"/>
                  <a:gd name="T50" fmla="*/ 15 w 1780"/>
                  <a:gd name="T51" fmla="*/ 2 h 924"/>
                  <a:gd name="T52" fmla="*/ 14 w 1780"/>
                  <a:gd name="T53" fmla="*/ 3 h 924"/>
                  <a:gd name="T54" fmla="*/ 13 w 1780"/>
                  <a:gd name="T55" fmla="*/ 3 h 924"/>
                  <a:gd name="T56" fmla="*/ 12 w 1780"/>
                  <a:gd name="T57" fmla="*/ 3 h 924"/>
                  <a:gd name="T58" fmla="*/ 10 w 1780"/>
                  <a:gd name="T59" fmla="*/ 3 h 924"/>
                  <a:gd name="T60" fmla="*/ 16 w 1780"/>
                  <a:gd name="T61" fmla="*/ 5 h 924"/>
                  <a:gd name="T62" fmla="*/ 14 w 1780"/>
                  <a:gd name="T63" fmla="*/ 7 h 924"/>
                  <a:gd name="T64" fmla="*/ 13 w 1780"/>
                  <a:gd name="T65" fmla="*/ 8 h 924"/>
                  <a:gd name="T66" fmla="*/ 12 w 1780"/>
                  <a:gd name="T67" fmla="*/ 10 h 924"/>
                  <a:gd name="T68" fmla="*/ 11 w 1780"/>
                  <a:gd name="T69" fmla="*/ 11 h 924"/>
                  <a:gd name="T70" fmla="*/ 10 w 1780"/>
                  <a:gd name="T71" fmla="*/ 12 h 924"/>
                  <a:gd name="T72" fmla="*/ 8 w 1780"/>
                  <a:gd name="T73" fmla="*/ 12 h 924"/>
                  <a:gd name="T74" fmla="*/ 7 w 1780"/>
                  <a:gd name="T75" fmla="*/ 13 h 924"/>
                  <a:gd name="T76" fmla="*/ 5 w 1780"/>
                  <a:gd name="T77" fmla="*/ 14 h 924"/>
                  <a:gd name="T78" fmla="*/ 4 w 1780"/>
                  <a:gd name="T79" fmla="*/ 14 h 924"/>
                  <a:gd name="T80" fmla="*/ 2 w 1780"/>
                  <a:gd name="T81" fmla="*/ 15 h 9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0"/>
                  <a:gd name="T124" fmla="*/ 0 h 924"/>
                  <a:gd name="T125" fmla="*/ 1780 w 1780"/>
                  <a:gd name="T126" fmla="*/ 924 h 9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0" h="924">
                    <a:moveTo>
                      <a:pt x="0" y="918"/>
                    </a:moveTo>
                    <a:lnTo>
                      <a:pt x="98" y="924"/>
                    </a:lnTo>
                    <a:lnTo>
                      <a:pt x="147" y="924"/>
                    </a:lnTo>
                    <a:lnTo>
                      <a:pt x="205" y="924"/>
                    </a:lnTo>
                    <a:lnTo>
                      <a:pt x="260" y="921"/>
                    </a:lnTo>
                    <a:lnTo>
                      <a:pt x="314" y="918"/>
                    </a:lnTo>
                    <a:lnTo>
                      <a:pt x="370" y="911"/>
                    </a:lnTo>
                    <a:lnTo>
                      <a:pt x="418" y="902"/>
                    </a:lnTo>
                    <a:lnTo>
                      <a:pt x="472" y="891"/>
                    </a:lnTo>
                    <a:lnTo>
                      <a:pt x="537" y="874"/>
                    </a:lnTo>
                    <a:lnTo>
                      <a:pt x="596" y="854"/>
                    </a:lnTo>
                    <a:lnTo>
                      <a:pt x="651" y="837"/>
                    </a:lnTo>
                    <a:lnTo>
                      <a:pt x="712" y="814"/>
                    </a:lnTo>
                    <a:lnTo>
                      <a:pt x="771" y="787"/>
                    </a:lnTo>
                    <a:lnTo>
                      <a:pt x="829" y="760"/>
                    </a:lnTo>
                    <a:lnTo>
                      <a:pt x="878" y="733"/>
                    </a:lnTo>
                    <a:lnTo>
                      <a:pt x="934" y="706"/>
                    </a:lnTo>
                    <a:lnTo>
                      <a:pt x="980" y="680"/>
                    </a:lnTo>
                    <a:lnTo>
                      <a:pt x="1032" y="650"/>
                    </a:lnTo>
                    <a:lnTo>
                      <a:pt x="1083" y="619"/>
                    </a:lnTo>
                    <a:lnTo>
                      <a:pt x="1135" y="581"/>
                    </a:lnTo>
                    <a:lnTo>
                      <a:pt x="1181" y="551"/>
                    </a:lnTo>
                    <a:lnTo>
                      <a:pt x="1230" y="510"/>
                    </a:lnTo>
                    <a:lnTo>
                      <a:pt x="1275" y="473"/>
                    </a:lnTo>
                    <a:lnTo>
                      <a:pt x="1317" y="435"/>
                    </a:lnTo>
                    <a:lnTo>
                      <a:pt x="1352" y="394"/>
                    </a:lnTo>
                    <a:lnTo>
                      <a:pt x="1381" y="361"/>
                    </a:lnTo>
                    <a:lnTo>
                      <a:pt x="1404" y="323"/>
                    </a:lnTo>
                    <a:lnTo>
                      <a:pt x="1780" y="373"/>
                    </a:lnTo>
                    <a:lnTo>
                      <a:pt x="1721" y="347"/>
                    </a:lnTo>
                    <a:lnTo>
                      <a:pt x="1675" y="323"/>
                    </a:lnTo>
                    <a:lnTo>
                      <a:pt x="1620" y="299"/>
                    </a:lnTo>
                    <a:lnTo>
                      <a:pt x="1579" y="275"/>
                    </a:lnTo>
                    <a:lnTo>
                      <a:pt x="1543" y="253"/>
                    </a:lnTo>
                    <a:lnTo>
                      <a:pt x="1511" y="235"/>
                    </a:lnTo>
                    <a:lnTo>
                      <a:pt x="1479" y="211"/>
                    </a:lnTo>
                    <a:lnTo>
                      <a:pt x="1448" y="188"/>
                    </a:lnTo>
                    <a:lnTo>
                      <a:pt x="1414" y="162"/>
                    </a:lnTo>
                    <a:lnTo>
                      <a:pt x="1378" y="129"/>
                    </a:lnTo>
                    <a:lnTo>
                      <a:pt x="1339" y="98"/>
                    </a:lnTo>
                    <a:lnTo>
                      <a:pt x="1307" y="66"/>
                    </a:lnTo>
                    <a:lnTo>
                      <a:pt x="1273" y="30"/>
                    </a:lnTo>
                    <a:lnTo>
                      <a:pt x="1246" y="0"/>
                    </a:lnTo>
                    <a:lnTo>
                      <a:pt x="1217" y="11"/>
                    </a:lnTo>
                    <a:lnTo>
                      <a:pt x="1187" y="28"/>
                    </a:lnTo>
                    <a:lnTo>
                      <a:pt x="1156" y="42"/>
                    </a:lnTo>
                    <a:lnTo>
                      <a:pt x="1119" y="58"/>
                    </a:lnTo>
                    <a:lnTo>
                      <a:pt x="1081" y="74"/>
                    </a:lnTo>
                    <a:lnTo>
                      <a:pt x="1047" y="86"/>
                    </a:lnTo>
                    <a:lnTo>
                      <a:pt x="1013" y="96"/>
                    </a:lnTo>
                    <a:lnTo>
                      <a:pt x="975" y="108"/>
                    </a:lnTo>
                    <a:lnTo>
                      <a:pt x="936" y="118"/>
                    </a:lnTo>
                    <a:lnTo>
                      <a:pt x="894" y="129"/>
                    </a:lnTo>
                    <a:lnTo>
                      <a:pt x="856" y="139"/>
                    </a:lnTo>
                    <a:lnTo>
                      <a:pt x="820" y="149"/>
                    </a:lnTo>
                    <a:lnTo>
                      <a:pt x="780" y="156"/>
                    </a:lnTo>
                    <a:lnTo>
                      <a:pt x="742" y="165"/>
                    </a:lnTo>
                    <a:lnTo>
                      <a:pt x="706" y="173"/>
                    </a:lnTo>
                    <a:lnTo>
                      <a:pt x="664" y="182"/>
                    </a:lnTo>
                    <a:lnTo>
                      <a:pt x="609" y="189"/>
                    </a:lnTo>
                    <a:lnTo>
                      <a:pt x="996" y="259"/>
                    </a:lnTo>
                    <a:lnTo>
                      <a:pt x="970" y="313"/>
                    </a:lnTo>
                    <a:lnTo>
                      <a:pt x="941" y="353"/>
                    </a:lnTo>
                    <a:lnTo>
                      <a:pt x="884" y="428"/>
                    </a:lnTo>
                    <a:lnTo>
                      <a:pt x="852" y="464"/>
                    </a:lnTo>
                    <a:lnTo>
                      <a:pt x="820" y="497"/>
                    </a:lnTo>
                    <a:lnTo>
                      <a:pt x="761" y="554"/>
                    </a:lnTo>
                    <a:lnTo>
                      <a:pt x="725" y="588"/>
                    </a:lnTo>
                    <a:lnTo>
                      <a:pt x="683" y="629"/>
                    </a:lnTo>
                    <a:lnTo>
                      <a:pt x="644" y="659"/>
                    </a:lnTo>
                    <a:lnTo>
                      <a:pt x="612" y="686"/>
                    </a:lnTo>
                    <a:lnTo>
                      <a:pt x="579" y="712"/>
                    </a:lnTo>
                    <a:lnTo>
                      <a:pt x="540" y="739"/>
                    </a:lnTo>
                    <a:lnTo>
                      <a:pt x="498" y="766"/>
                    </a:lnTo>
                    <a:lnTo>
                      <a:pt x="456" y="787"/>
                    </a:lnTo>
                    <a:lnTo>
                      <a:pt x="415" y="811"/>
                    </a:lnTo>
                    <a:lnTo>
                      <a:pt x="363" y="830"/>
                    </a:lnTo>
                    <a:lnTo>
                      <a:pt x="314" y="846"/>
                    </a:lnTo>
                    <a:lnTo>
                      <a:pt x="260" y="860"/>
                    </a:lnTo>
                    <a:lnTo>
                      <a:pt x="208" y="874"/>
                    </a:lnTo>
                    <a:lnTo>
                      <a:pt x="153" y="887"/>
                    </a:lnTo>
                    <a:lnTo>
                      <a:pt x="93" y="899"/>
                    </a:lnTo>
                    <a:lnTo>
                      <a:pt x="0" y="918"/>
                    </a:lnTo>
                    <a:close/>
                  </a:path>
                </a:pathLst>
              </a:custGeom>
              <a:solidFill>
                <a:srgbClr val="B2B2B2"/>
              </a:solidFill>
              <a:ln w="9525">
                <a:solidFill>
                  <a:schemeClr val="tx1"/>
                </a:solidFill>
                <a:round/>
                <a:headEnd/>
                <a:tailEnd/>
              </a:ln>
            </p:spPr>
            <p:txBody>
              <a:bodyPr/>
              <a:lstStyle/>
              <a:p>
                <a:pPr defTabSz="914400"/>
                <a:endParaRPr lang="en-US" dirty="0">
                  <a:solidFill>
                    <a:srgbClr val="404955"/>
                  </a:solidFill>
                </a:endParaRPr>
              </a:p>
            </p:txBody>
          </p:sp>
        </p:grpSp>
      </p:grpSp>
      <p:grpSp>
        <p:nvGrpSpPr>
          <p:cNvPr id="41" name="Group 56"/>
          <p:cNvGrpSpPr>
            <a:grpSpLocks/>
          </p:cNvGrpSpPr>
          <p:nvPr/>
        </p:nvGrpSpPr>
        <p:grpSpPr bwMode="auto">
          <a:xfrm rot="11151496">
            <a:off x="2946264" y="1632353"/>
            <a:ext cx="441012" cy="557337"/>
            <a:chOff x="3377" y="960"/>
            <a:chExt cx="891" cy="495"/>
          </a:xfrm>
        </p:grpSpPr>
        <p:sp>
          <p:nvSpPr>
            <p:cNvPr id="42" name="Freeform 57"/>
            <p:cNvSpPr>
              <a:spLocks/>
            </p:cNvSpPr>
            <p:nvPr/>
          </p:nvSpPr>
          <p:spPr bwMode="auto">
            <a:xfrm>
              <a:off x="3682" y="1055"/>
              <a:ext cx="193" cy="75"/>
            </a:xfrm>
            <a:custGeom>
              <a:avLst/>
              <a:gdLst>
                <a:gd name="T0" fmla="*/ 0 w 385"/>
                <a:gd name="T1" fmla="*/ 2 h 149"/>
                <a:gd name="T2" fmla="*/ 0 w 385"/>
                <a:gd name="T3" fmla="*/ 0 h 149"/>
                <a:gd name="T4" fmla="*/ 7 w 385"/>
                <a:gd name="T5" fmla="*/ 2 h 149"/>
                <a:gd name="T6" fmla="*/ 6 w 385"/>
                <a:gd name="T7" fmla="*/ 2 h 149"/>
                <a:gd name="T8" fmla="*/ 6 w 385"/>
                <a:gd name="T9" fmla="*/ 3 h 149"/>
                <a:gd name="T10" fmla="*/ 0 w 385"/>
                <a:gd name="T11" fmla="*/ 2 h 149"/>
                <a:gd name="T12" fmla="*/ 0 60000 65536"/>
                <a:gd name="T13" fmla="*/ 0 60000 65536"/>
                <a:gd name="T14" fmla="*/ 0 60000 65536"/>
                <a:gd name="T15" fmla="*/ 0 60000 65536"/>
                <a:gd name="T16" fmla="*/ 0 60000 65536"/>
                <a:gd name="T17" fmla="*/ 0 60000 65536"/>
                <a:gd name="T18" fmla="*/ 0 w 385"/>
                <a:gd name="T19" fmla="*/ 0 h 149"/>
                <a:gd name="T20" fmla="*/ 385 w 385"/>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385" h="149">
                  <a:moveTo>
                    <a:pt x="0" y="88"/>
                  </a:moveTo>
                  <a:lnTo>
                    <a:pt x="0" y="0"/>
                  </a:lnTo>
                  <a:lnTo>
                    <a:pt x="385" y="68"/>
                  </a:lnTo>
                  <a:lnTo>
                    <a:pt x="378" y="108"/>
                  </a:lnTo>
                  <a:lnTo>
                    <a:pt x="352" y="149"/>
                  </a:lnTo>
                  <a:lnTo>
                    <a:pt x="0" y="88"/>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43" name="Freeform 58"/>
            <p:cNvSpPr>
              <a:spLocks/>
            </p:cNvSpPr>
            <p:nvPr/>
          </p:nvSpPr>
          <p:spPr bwMode="auto">
            <a:xfrm>
              <a:off x="4081" y="1115"/>
              <a:ext cx="186" cy="72"/>
            </a:xfrm>
            <a:custGeom>
              <a:avLst/>
              <a:gdLst>
                <a:gd name="T0" fmla="*/ 6 w 371"/>
                <a:gd name="T1" fmla="*/ 2 h 144"/>
                <a:gd name="T2" fmla="*/ 6 w 371"/>
                <a:gd name="T3" fmla="*/ 1 h 144"/>
                <a:gd name="T4" fmla="*/ 0 w 371"/>
                <a:gd name="T5" fmla="*/ 0 h 144"/>
                <a:gd name="T6" fmla="*/ 0 w 371"/>
                <a:gd name="T7" fmla="*/ 1 h 144"/>
                <a:gd name="T8" fmla="*/ 6 w 371"/>
                <a:gd name="T9" fmla="*/ 2 h 144"/>
                <a:gd name="T10" fmla="*/ 0 60000 65536"/>
                <a:gd name="T11" fmla="*/ 0 60000 65536"/>
                <a:gd name="T12" fmla="*/ 0 60000 65536"/>
                <a:gd name="T13" fmla="*/ 0 60000 65536"/>
                <a:gd name="T14" fmla="*/ 0 60000 65536"/>
                <a:gd name="T15" fmla="*/ 0 w 371"/>
                <a:gd name="T16" fmla="*/ 0 h 144"/>
                <a:gd name="T17" fmla="*/ 371 w 371"/>
                <a:gd name="T18" fmla="*/ 144 h 144"/>
              </a:gdLst>
              <a:ahLst/>
              <a:cxnLst>
                <a:cxn ang="T10">
                  <a:pos x="T0" y="T1"/>
                </a:cxn>
                <a:cxn ang="T11">
                  <a:pos x="T2" y="T3"/>
                </a:cxn>
                <a:cxn ang="T12">
                  <a:pos x="T4" y="T5"/>
                </a:cxn>
                <a:cxn ang="T13">
                  <a:pos x="T6" y="T7"/>
                </a:cxn>
                <a:cxn ang="T14">
                  <a:pos x="T8" y="T9"/>
                </a:cxn>
              </a:cxnLst>
              <a:rect l="T15" t="T16" r="T17" b="T18"/>
              <a:pathLst>
                <a:path w="371" h="144">
                  <a:moveTo>
                    <a:pt x="371" y="144"/>
                  </a:moveTo>
                  <a:lnTo>
                    <a:pt x="370" y="63"/>
                  </a:lnTo>
                  <a:lnTo>
                    <a:pt x="0" y="0"/>
                  </a:lnTo>
                  <a:lnTo>
                    <a:pt x="0" y="103"/>
                  </a:lnTo>
                  <a:lnTo>
                    <a:pt x="371" y="144"/>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grpSp>
          <p:nvGrpSpPr>
            <p:cNvPr id="44" name="Group 59"/>
            <p:cNvGrpSpPr>
              <a:grpSpLocks/>
            </p:cNvGrpSpPr>
            <p:nvPr/>
          </p:nvGrpSpPr>
          <p:grpSpPr bwMode="auto">
            <a:xfrm>
              <a:off x="3377" y="960"/>
              <a:ext cx="891" cy="495"/>
              <a:chOff x="3377" y="960"/>
              <a:chExt cx="891" cy="495"/>
            </a:xfrm>
          </p:grpSpPr>
          <p:sp>
            <p:nvSpPr>
              <p:cNvPr id="45" name="Freeform 60"/>
              <p:cNvSpPr>
                <a:spLocks/>
              </p:cNvSpPr>
              <p:nvPr/>
            </p:nvSpPr>
            <p:spPr bwMode="auto">
              <a:xfrm>
                <a:off x="3377" y="1007"/>
                <a:ext cx="890" cy="448"/>
              </a:xfrm>
              <a:custGeom>
                <a:avLst/>
                <a:gdLst>
                  <a:gd name="T0" fmla="*/ 2 w 1780"/>
                  <a:gd name="T1" fmla="*/ 14 h 896"/>
                  <a:gd name="T2" fmla="*/ 3 w 1780"/>
                  <a:gd name="T3" fmla="*/ 14 h 896"/>
                  <a:gd name="T4" fmla="*/ 5 w 1780"/>
                  <a:gd name="T5" fmla="*/ 14 h 896"/>
                  <a:gd name="T6" fmla="*/ 7 w 1780"/>
                  <a:gd name="T7" fmla="*/ 14 h 896"/>
                  <a:gd name="T8" fmla="*/ 9 w 1780"/>
                  <a:gd name="T9" fmla="*/ 14 h 896"/>
                  <a:gd name="T10" fmla="*/ 11 w 1780"/>
                  <a:gd name="T11" fmla="*/ 13 h 896"/>
                  <a:gd name="T12" fmla="*/ 13 w 1780"/>
                  <a:gd name="T13" fmla="*/ 12 h 896"/>
                  <a:gd name="T14" fmla="*/ 14 w 1780"/>
                  <a:gd name="T15" fmla="*/ 12 h 896"/>
                  <a:gd name="T16" fmla="*/ 15 w 1780"/>
                  <a:gd name="T17" fmla="*/ 11 h 896"/>
                  <a:gd name="T18" fmla="*/ 17 w 1780"/>
                  <a:gd name="T19" fmla="*/ 10 h 896"/>
                  <a:gd name="T20" fmla="*/ 19 w 1780"/>
                  <a:gd name="T21" fmla="*/ 9 h 896"/>
                  <a:gd name="T22" fmla="*/ 20 w 1780"/>
                  <a:gd name="T23" fmla="*/ 7 h 896"/>
                  <a:gd name="T24" fmla="*/ 22 w 1780"/>
                  <a:gd name="T25" fmla="*/ 6 h 896"/>
                  <a:gd name="T26" fmla="*/ 22 w 1780"/>
                  <a:gd name="T27" fmla="*/ 5 h 896"/>
                  <a:gd name="T28" fmla="*/ 27 w 1780"/>
                  <a:gd name="T29" fmla="*/ 6 h 896"/>
                  <a:gd name="T30" fmla="*/ 26 w 1780"/>
                  <a:gd name="T31" fmla="*/ 5 h 896"/>
                  <a:gd name="T32" fmla="*/ 25 w 1780"/>
                  <a:gd name="T33" fmla="*/ 4 h 896"/>
                  <a:gd name="T34" fmla="*/ 24 w 1780"/>
                  <a:gd name="T35" fmla="*/ 4 h 896"/>
                  <a:gd name="T36" fmla="*/ 23 w 1780"/>
                  <a:gd name="T37" fmla="*/ 3 h 896"/>
                  <a:gd name="T38" fmla="*/ 21 w 1780"/>
                  <a:gd name="T39" fmla="*/ 2 h 896"/>
                  <a:gd name="T40" fmla="*/ 20 w 1780"/>
                  <a:gd name="T41" fmla="*/ 1 h 896"/>
                  <a:gd name="T42" fmla="*/ 20 w 1780"/>
                  <a:gd name="T43" fmla="*/ 1 h 896"/>
                  <a:gd name="T44" fmla="*/ 19 w 1780"/>
                  <a:gd name="T45" fmla="*/ 1 h 896"/>
                  <a:gd name="T46" fmla="*/ 17 w 1780"/>
                  <a:gd name="T47" fmla="*/ 2 h 896"/>
                  <a:gd name="T48" fmla="*/ 16 w 1780"/>
                  <a:gd name="T49" fmla="*/ 2 h 896"/>
                  <a:gd name="T50" fmla="*/ 14 w 1780"/>
                  <a:gd name="T51" fmla="*/ 2 h 896"/>
                  <a:gd name="T52" fmla="*/ 14 w 1780"/>
                  <a:gd name="T53" fmla="*/ 3 h 896"/>
                  <a:gd name="T54" fmla="*/ 13 w 1780"/>
                  <a:gd name="T55" fmla="*/ 3 h 896"/>
                  <a:gd name="T56" fmla="*/ 12 w 1780"/>
                  <a:gd name="T57" fmla="*/ 3 h 896"/>
                  <a:gd name="T58" fmla="*/ 10 w 1780"/>
                  <a:gd name="T59" fmla="*/ 3 h 896"/>
                  <a:gd name="T60" fmla="*/ 15 w 1780"/>
                  <a:gd name="T61" fmla="*/ 5 h 896"/>
                  <a:gd name="T62" fmla="*/ 14 w 1780"/>
                  <a:gd name="T63" fmla="*/ 7 h 896"/>
                  <a:gd name="T64" fmla="*/ 13 w 1780"/>
                  <a:gd name="T65" fmla="*/ 7 h 896"/>
                  <a:gd name="T66" fmla="*/ 12 w 1780"/>
                  <a:gd name="T67" fmla="*/ 9 h 896"/>
                  <a:gd name="T68" fmla="*/ 10 w 1780"/>
                  <a:gd name="T69" fmla="*/ 11 h 896"/>
                  <a:gd name="T70" fmla="*/ 8 w 1780"/>
                  <a:gd name="T71" fmla="*/ 12 h 896"/>
                  <a:gd name="T72" fmla="*/ 7 w 1780"/>
                  <a:gd name="T73" fmla="*/ 12 h 896"/>
                  <a:gd name="T74" fmla="*/ 5 w 1780"/>
                  <a:gd name="T75" fmla="*/ 13 h 896"/>
                  <a:gd name="T76" fmla="*/ 3 w 1780"/>
                  <a:gd name="T77" fmla="*/ 13 h 896"/>
                  <a:gd name="T78" fmla="*/ 0 w 1780"/>
                  <a:gd name="T79" fmla="*/ 13 h 8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0"/>
                  <a:gd name="T121" fmla="*/ 0 h 896"/>
                  <a:gd name="T122" fmla="*/ 1780 w 1780"/>
                  <a:gd name="T123" fmla="*/ 896 h 8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0" h="896">
                    <a:moveTo>
                      <a:pt x="1" y="891"/>
                    </a:moveTo>
                    <a:lnTo>
                      <a:pt x="100" y="896"/>
                    </a:lnTo>
                    <a:lnTo>
                      <a:pt x="149" y="896"/>
                    </a:lnTo>
                    <a:lnTo>
                      <a:pt x="207" y="896"/>
                    </a:lnTo>
                    <a:lnTo>
                      <a:pt x="262" y="894"/>
                    </a:lnTo>
                    <a:lnTo>
                      <a:pt x="316" y="891"/>
                    </a:lnTo>
                    <a:lnTo>
                      <a:pt x="372" y="885"/>
                    </a:lnTo>
                    <a:lnTo>
                      <a:pt x="420" y="876"/>
                    </a:lnTo>
                    <a:lnTo>
                      <a:pt x="474" y="865"/>
                    </a:lnTo>
                    <a:lnTo>
                      <a:pt x="539" y="850"/>
                    </a:lnTo>
                    <a:lnTo>
                      <a:pt x="598" y="829"/>
                    </a:lnTo>
                    <a:lnTo>
                      <a:pt x="653" y="813"/>
                    </a:lnTo>
                    <a:lnTo>
                      <a:pt x="715" y="789"/>
                    </a:lnTo>
                    <a:lnTo>
                      <a:pt x="773" y="763"/>
                    </a:lnTo>
                    <a:lnTo>
                      <a:pt x="831" y="737"/>
                    </a:lnTo>
                    <a:lnTo>
                      <a:pt x="880" y="711"/>
                    </a:lnTo>
                    <a:lnTo>
                      <a:pt x="936" y="685"/>
                    </a:lnTo>
                    <a:lnTo>
                      <a:pt x="982" y="660"/>
                    </a:lnTo>
                    <a:lnTo>
                      <a:pt x="1034" y="631"/>
                    </a:lnTo>
                    <a:lnTo>
                      <a:pt x="1086" y="601"/>
                    </a:lnTo>
                    <a:lnTo>
                      <a:pt x="1137" y="564"/>
                    </a:lnTo>
                    <a:lnTo>
                      <a:pt x="1183" y="535"/>
                    </a:lnTo>
                    <a:lnTo>
                      <a:pt x="1232" y="495"/>
                    </a:lnTo>
                    <a:lnTo>
                      <a:pt x="1277" y="459"/>
                    </a:lnTo>
                    <a:lnTo>
                      <a:pt x="1319" y="424"/>
                    </a:lnTo>
                    <a:lnTo>
                      <a:pt x="1354" y="384"/>
                    </a:lnTo>
                    <a:lnTo>
                      <a:pt x="1383" y="350"/>
                    </a:lnTo>
                    <a:lnTo>
                      <a:pt x="1406" y="313"/>
                    </a:lnTo>
                    <a:lnTo>
                      <a:pt x="1780" y="362"/>
                    </a:lnTo>
                    <a:lnTo>
                      <a:pt x="1723" y="336"/>
                    </a:lnTo>
                    <a:lnTo>
                      <a:pt x="1677" y="313"/>
                    </a:lnTo>
                    <a:lnTo>
                      <a:pt x="1622" y="291"/>
                    </a:lnTo>
                    <a:lnTo>
                      <a:pt x="1581" y="267"/>
                    </a:lnTo>
                    <a:lnTo>
                      <a:pt x="1545" y="245"/>
                    </a:lnTo>
                    <a:lnTo>
                      <a:pt x="1513" y="228"/>
                    </a:lnTo>
                    <a:lnTo>
                      <a:pt x="1481" y="204"/>
                    </a:lnTo>
                    <a:lnTo>
                      <a:pt x="1450" y="182"/>
                    </a:lnTo>
                    <a:lnTo>
                      <a:pt x="1417" y="156"/>
                    </a:lnTo>
                    <a:lnTo>
                      <a:pt x="1380" y="125"/>
                    </a:lnTo>
                    <a:lnTo>
                      <a:pt x="1341" y="94"/>
                    </a:lnTo>
                    <a:lnTo>
                      <a:pt x="1309" y="62"/>
                    </a:lnTo>
                    <a:lnTo>
                      <a:pt x="1275" y="28"/>
                    </a:lnTo>
                    <a:lnTo>
                      <a:pt x="1248" y="0"/>
                    </a:lnTo>
                    <a:lnTo>
                      <a:pt x="1219" y="9"/>
                    </a:lnTo>
                    <a:lnTo>
                      <a:pt x="1189" y="26"/>
                    </a:lnTo>
                    <a:lnTo>
                      <a:pt x="1158" y="39"/>
                    </a:lnTo>
                    <a:lnTo>
                      <a:pt x="1121" y="55"/>
                    </a:lnTo>
                    <a:lnTo>
                      <a:pt x="1083" y="71"/>
                    </a:lnTo>
                    <a:lnTo>
                      <a:pt x="1049" y="82"/>
                    </a:lnTo>
                    <a:lnTo>
                      <a:pt x="1015" y="92"/>
                    </a:lnTo>
                    <a:lnTo>
                      <a:pt x="977" y="105"/>
                    </a:lnTo>
                    <a:lnTo>
                      <a:pt x="938" y="113"/>
                    </a:lnTo>
                    <a:lnTo>
                      <a:pt x="896" y="125"/>
                    </a:lnTo>
                    <a:lnTo>
                      <a:pt x="858" y="135"/>
                    </a:lnTo>
                    <a:lnTo>
                      <a:pt x="822" y="145"/>
                    </a:lnTo>
                    <a:lnTo>
                      <a:pt x="782" y="151"/>
                    </a:lnTo>
                    <a:lnTo>
                      <a:pt x="744" y="160"/>
                    </a:lnTo>
                    <a:lnTo>
                      <a:pt x="708" y="167"/>
                    </a:lnTo>
                    <a:lnTo>
                      <a:pt x="666" y="177"/>
                    </a:lnTo>
                    <a:lnTo>
                      <a:pt x="609" y="184"/>
                    </a:lnTo>
                    <a:lnTo>
                      <a:pt x="998" y="252"/>
                    </a:lnTo>
                    <a:lnTo>
                      <a:pt x="972" y="304"/>
                    </a:lnTo>
                    <a:lnTo>
                      <a:pt x="943" y="342"/>
                    </a:lnTo>
                    <a:lnTo>
                      <a:pt x="887" y="416"/>
                    </a:lnTo>
                    <a:lnTo>
                      <a:pt x="854" y="450"/>
                    </a:lnTo>
                    <a:lnTo>
                      <a:pt x="822" y="483"/>
                    </a:lnTo>
                    <a:lnTo>
                      <a:pt x="776" y="524"/>
                    </a:lnTo>
                    <a:lnTo>
                      <a:pt x="728" y="570"/>
                    </a:lnTo>
                    <a:lnTo>
                      <a:pt x="679" y="602"/>
                    </a:lnTo>
                    <a:lnTo>
                      <a:pt x="614" y="647"/>
                    </a:lnTo>
                    <a:lnTo>
                      <a:pt x="559" y="676"/>
                    </a:lnTo>
                    <a:lnTo>
                      <a:pt x="507" y="705"/>
                    </a:lnTo>
                    <a:lnTo>
                      <a:pt x="461" y="727"/>
                    </a:lnTo>
                    <a:lnTo>
                      <a:pt x="430" y="743"/>
                    </a:lnTo>
                    <a:lnTo>
                      <a:pt x="372" y="759"/>
                    </a:lnTo>
                    <a:lnTo>
                      <a:pt x="320" y="775"/>
                    </a:lnTo>
                    <a:lnTo>
                      <a:pt x="262" y="794"/>
                    </a:lnTo>
                    <a:lnTo>
                      <a:pt x="181" y="807"/>
                    </a:lnTo>
                    <a:lnTo>
                      <a:pt x="120" y="817"/>
                    </a:lnTo>
                    <a:lnTo>
                      <a:pt x="0" y="820"/>
                    </a:lnTo>
                    <a:lnTo>
                      <a:pt x="1" y="891"/>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46" name="Freeform 61"/>
              <p:cNvSpPr>
                <a:spLocks/>
              </p:cNvSpPr>
              <p:nvPr/>
            </p:nvSpPr>
            <p:spPr bwMode="auto">
              <a:xfrm>
                <a:off x="3377" y="960"/>
                <a:ext cx="891" cy="463"/>
              </a:xfrm>
              <a:custGeom>
                <a:avLst/>
                <a:gdLst>
                  <a:gd name="T0" fmla="*/ 2 w 1780"/>
                  <a:gd name="T1" fmla="*/ 15 h 924"/>
                  <a:gd name="T2" fmla="*/ 4 w 1780"/>
                  <a:gd name="T3" fmla="*/ 15 h 924"/>
                  <a:gd name="T4" fmla="*/ 5 w 1780"/>
                  <a:gd name="T5" fmla="*/ 15 h 924"/>
                  <a:gd name="T6" fmla="*/ 7 w 1780"/>
                  <a:gd name="T7" fmla="*/ 15 h 924"/>
                  <a:gd name="T8" fmla="*/ 9 w 1780"/>
                  <a:gd name="T9" fmla="*/ 14 h 924"/>
                  <a:gd name="T10" fmla="*/ 11 w 1780"/>
                  <a:gd name="T11" fmla="*/ 14 h 924"/>
                  <a:gd name="T12" fmla="*/ 13 w 1780"/>
                  <a:gd name="T13" fmla="*/ 13 h 924"/>
                  <a:gd name="T14" fmla="*/ 14 w 1780"/>
                  <a:gd name="T15" fmla="*/ 12 h 924"/>
                  <a:gd name="T16" fmla="*/ 16 w 1780"/>
                  <a:gd name="T17" fmla="*/ 11 h 924"/>
                  <a:gd name="T18" fmla="*/ 17 w 1780"/>
                  <a:gd name="T19" fmla="*/ 10 h 924"/>
                  <a:gd name="T20" fmla="*/ 19 w 1780"/>
                  <a:gd name="T21" fmla="*/ 9 h 924"/>
                  <a:gd name="T22" fmla="*/ 20 w 1780"/>
                  <a:gd name="T23" fmla="*/ 8 h 924"/>
                  <a:gd name="T24" fmla="*/ 22 w 1780"/>
                  <a:gd name="T25" fmla="*/ 7 h 924"/>
                  <a:gd name="T26" fmla="*/ 22 w 1780"/>
                  <a:gd name="T27" fmla="*/ 6 h 924"/>
                  <a:gd name="T28" fmla="*/ 27 w 1780"/>
                  <a:gd name="T29" fmla="*/ 6 h 924"/>
                  <a:gd name="T30" fmla="*/ 26 w 1780"/>
                  <a:gd name="T31" fmla="*/ 5 h 924"/>
                  <a:gd name="T32" fmla="*/ 25 w 1780"/>
                  <a:gd name="T33" fmla="*/ 4 h 924"/>
                  <a:gd name="T34" fmla="*/ 24 w 1780"/>
                  <a:gd name="T35" fmla="*/ 4 h 924"/>
                  <a:gd name="T36" fmla="*/ 23 w 1780"/>
                  <a:gd name="T37" fmla="*/ 3 h 924"/>
                  <a:gd name="T38" fmla="*/ 21 w 1780"/>
                  <a:gd name="T39" fmla="*/ 2 h 924"/>
                  <a:gd name="T40" fmla="*/ 20 w 1780"/>
                  <a:gd name="T41" fmla="*/ 1 h 924"/>
                  <a:gd name="T42" fmla="*/ 20 w 1780"/>
                  <a:gd name="T43" fmla="*/ 1 h 924"/>
                  <a:gd name="T44" fmla="*/ 19 w 1780"/>
                  <a:gd name="T45" fmla="*/ 1 h 924"/>
                  <a:gd name="T46" fmla="*/ 17 w 1780"/>
                  <a:gd name="T47" fmla="*/ 2 h 924"/>
                  <a:gd name="T48" fmla="*/ 16 w 1780"/>
                  <a:gd name="T49" fmla="*/ 2 h 924"/>
                  <a:gd name="T50" fmla="*/ 15 w 1780"/>
                  <a:gd name="T51" fmla="*/ 2 h 924"/>
                  <a:gd name="T52" fmla="*/ 14 w 1780"/>
                  <a:gd name="T53" fmla="*/ 3 h 924"/>
                  <a:gd name="T54" fmla="*/ 13 w 1780"/>
                  <a:gd name="T55" fmla="*/ 3 h 924"/>
                  <a:gd name="T56" fmla="*/ 12 w 1780"/>
                  <a:gd name="T57" fmla="*/ 3 h 924"/>
                  <a:gd name="T58" fmla="*/ 10 w 1780"/>
                  <a:gd name="T59" fmla="*/ 3 h 924"/>
                  <a:gd name="T60" fmla="*/ 16 w 1780"/>
                  <a:gd name="T61" fmla="*/ 5 h 924"/>
                  <a:gd name="T62" fmla="*/ 14 w 1780"/>
                  <a:gd name="T63" fmla="*/ 7 h 924"/>
                  <a:gd name="T64" fmla="*/ 13 w 1780"/>
                  <a:gd name="T65" fmla="*/ 8 h 924"/>
                  <a:gd name="T66" fmla="*/ 12 w 1780"/>
                  <a:gd name="T67" fmla="*/ 10 h 924"/>
                  <a:gd name="T68" fmla="*/ 11 w 1780"/>
                  <a:gd name="T69" fmla="*/ 11 h 924"/>
                  <a:gd name="T70" fmla="*/ 10 w 1780"/>
                  <a:gd name="T71" fmla="*/ 12 h 924"/>
                  <a:gd name="T72" fmla="*/ 8 w 1780"/>
                  <a:gd name="T73" fmla="*/ 12 h 924"/>
                  <a:gd name="T74" fmla="*/ 7 w 1780"/>
                  <a:gd name="T75" fmla="*/ 13 h 924"/>
                  <a:gd name="T76" fmla="*/ 5 w 1780"/>
                  <a:gd name="T77" fmla="*/ 14 h 924"/>
                  <a:gd name="T78" fmla="*/ 4 w 1780"/>
                  <a:gd name="T79" fmla="*/ 14 h 924"/>
                  <a:gd name="T80" fmla="*/ 2 w 1780"/>
                  <a:gd name="T81" fmla="*/ 15 h 9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0"/>
                  <a:gd name="T124" fmla="*/ 0 h 924"/>
                  <a:gd name="T125" fmla="*/ 1780 w 1780"/>
                  <a:gd name="T126" fmla="*/ 924 h 9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0" h="924">
                    <a:moveTo>
                      <a:pt x="0" y="918"/>
                    </a:moveTo>
                    <a:lnTo>
                      <a:pt x="98" y="924"/>
                    </a:lnTo>
                    <a:lnTo>
                      <a:pt x="147" y="924"/>
                    </a:lnTo>
                    <a:lnTo>
                      <a:pt x="205" y="924"/>
                    </a:lnTo>
                    <a:lnTo>
                      <a:pt x="260" y="921"/>
                    </a:lnTo>
                    <a:lnTo>
                      <a:pt x="314" y="918"/>
                    </a:lnTo>
                    <a:lnTo>
                      <a:pt x="370" y="911"/>
                    </a:lnTo>
                    <a:lnTo>
                      <a:pt x="418" y="902"/>
                    </a:lnTo>
                    <a:lnTo>
                      <a:pt x="472" y="891"/>
                    </a:lnTo>
                    <a:lnTo>
                      <a:pt x="537" y="874"/>
                    </a:lnTo>
                    <a:lnTo>
                      <a:pt x="596" y="854"/>
                    </a:lnTo>
                    <a:lnTo>
                      <a:pt x="651" y="837"/>
                    </a:lnTo>
                    <a:lnTo>
                      <a:pt x="712" y="814"/>
                    </a:lnTo>
                    <a:lnTo>
                      <a:pt x="771" y="787"/>
                    </a:lnTo>
                    <a:lnTo>
                      <a:pt x="829" y="760"/>
                    </a:lnTo>
                    <a:lnTo>
                      <a:pt x="878" y="733"/>
                    </a:lnTo>
                    <a:lnTo>
                      <a:pt x="934" y="706"/>
                    </a:lnTo>
                    <a:lnTo>
                      <a:pt x="980" y="680"/>
                    </a:lnTo>
                    <a:lnTo>
                      <a:pt x="1032" y="650"/>
                    </a:lnTo>
                    <a:lnTo>
                      <a:pt x="1083" y="619"/>
                    </a:lnTo>
                    <a:lnTo>
                      <a:pt x="1135" y="581"/>
                    </a:lnTo>
                    <a:lnTo>
                      <a:pt x="1181" y="551"/>
                    </a:lnTo>
                    <a:lnTo>
                      <a:pt x="1230" y="510"/>
                    </a:lnTo>
                    <a:lnTo>
                      <a:pt x="1275" y="473"/>
                    </a:lnTo>
                    <a:lnTo>
                      <a:pt x="1317" y="435"/>
                    </a:lnTo>
                    <a:lnTo>
                      <a:pt x="1352" y="394"/>
                    </a:lnTo>
                    <a:lnTo>
                      <a:pt x="1381" y="361"/>
                    </a:lnTo>
                    <a:lnTo>
                      <a:pt x="1404" y="323"/>
                    </a:lnTo>
                    <a:lnTo>
                      <a:pt x="1780" y="373"/>
                    </a:lnTo>
                    <a:lnTo>
                      <a:pt x="1721" y="347"/>
                    </a:lnTo>
                    <a:lnTo>
                      <a:pt x="1675" y="323"/>
                    </a:lnTo>
                    <a:lnTo>
                      <a:pt x="1620" y="299"/>
                    </a:lnTo>
                    <a:lnTo>
                      <a:pt x="1579" y="275"/>
                    </a:lnTo>
                    <a:lnTo>
                      <a:pt x="1543" y="253"/>
                    </a:lnTo>
                    <a:lnTo>
                      <a:pt x="1511" y="235"/>
                    </a:lnTo>
                    <a:lnTo>
                      <a:pt x="1479" y="211"/>
                    </a:lnTo>
                    <a:lnTo>
                      <a:pt x="1448" y="188"/>
                    </a:lnTo>
                    <a:lnTo>
                      <a:pt x="1414" y="162"/>
                    </a:lnTo>
                    <a:lnTo>
                      <a:pt x="1378" y="129"/>
                    </a:lnTo>
                    <a:lnTo>
                      <a:pt x="1339" y="98"/>
                    </a:lnTo>
                    <a:lnTo>
                      <a:pt x="1307" y="66"/>
                    </a:lnTo>
                    <a:lnTo>
                      <a:pt x="1273" y="30"/>
                    </a:lnTo>
                    <a:lnTo>
                      <a:pt x="1246" y="0"/>
                    </a:lnTo>
                    <a:lnTo>
                      <a:pt x="1217" y="11"/>
                    </a:lnTo>
                    <a:lnTo>
                      <a:pt x="1187" y="28"/>
                    </a:lnTo>
                    <a:lnTo>
                      <a:pt x="1156" y="42"/>
                    </a:lnTo>
                    <a:lnTo>
                      <a:pt x="1119" y="58"/>
                    </a:lnTo>
                    <a:lnTo>
                      <a:pt x="1081" y="74"/>
                    </a:lnTo>
                    <a:lnTo>
                      <a:pt x="1047" y="86"/>
                    </a:lnTo>
                    <a:lnTo>
                      <a:pt x="1013" y="96"/>
                    </a:lnTo>
                    <a:lnTo>
                      <a:pt x="975" y="108"/>
                    </a:lnTo>
                    <a:lnTo>
                      <a:pt x="936" y="118"/>
                    </a:lnTo>
                    <a:lnTo>
                      <a:pt x="894" y="129"/>
                    </a:lnTo>
                    <a:lnTo>
                      <a:pt x="856" y="139"/>
                    </a:lnTo>
                    <a:lnTo>
                      <a:pt x="820" y="149"/>
                    </a:lnTo>
                    <a:lnTo>
                      <a:pt x="780" y="156"/>
                    </a:lnTo>
                    <a:lnTo>
                      <a:pt x="742" y="165"/>
                    </a:lnTo>
                    <a:lnTo>
                      <a:pt x="706" y="173"/>
                    </a:lnTo>
                    <a:lnTo>
                      <a:pt x="664" y="182"/>
                    </a:lnTo>
                    <a:lnTo>
                      <a:pt x="609" y="189"/>
                    </a:lnTo>
                    <a:lnTo>
                      <a:pt x="996" y="259"/>
                    </a:lnTo>
                    <a:lnTo>
                      <a:pt x="970" y="313"/>
                    </a:lnTo>
                    <a:lnTo>
                      <a:pt x="941" y="353"/>
                    </a:lnTo>
                    <a:lnTo>
                      <a:pt x="884" y="428"/>
                    </a:lnTo>
                    <a:lnTo>
                      <a:pt x="852" y="464"/>
                    </a:lnTo>
                    <a:lnTo>
                      <a:pt x="820" y="497"/>
                    </a:lnTo>
                    <a:lnTo>
                      <a:pt x="761" y="554"/>
                    </a:lnTo>
                    <a:lnTo>
                      <a:pt x="725" y="588"/>
                    </a:lnTo>
                    <a:lnTo>
                      <a:pt x="683" y="629"/>
                    </a:lnTo>
                    <a:lnTo>
                      <a:pt x="644" y="659"/>
                    </a:lnTo>
                    <a:lnTo>
                      <a:pt x="612" y="686"/>
                    </a:lnTo>
                    <a:lnTo>
                      <a:pt x="579" y="712"/>
                    </a:lnTo>
                    <a:lnTo>
                      <a:pt x="540" y="739"/>
                    </a:lnTo>
                    <a:lnTo>
                      <a:pt x="498" y="766"/>
                    </a:lnTo>
                    <a:lnTo>
                      <a:pt x="456" y="787"/>
                    </a:lnTo>
                    <a:lnTo>
                      <a:pt x="415" y="811"/>
                    </a:lnTo>
                    <a:lnTo>
                      <a:pt x="363" y="830"/>
                    </a:lnTo>
                    <a:lnTo>
                      <a:pt x="314" y="846"/>
                    </a:lnTo>
                    <a:lnTo>
                      <a:pt x="260" y="860"/>
                    </a:lnTo>
                    <a:lnTo>
                      <a:pt x="208" y="874"/>
                    </a:lnTo>
                    <a:lnTo>
                      <a:pt x="153" y="887"/>
                    </a:lnTo>
                    <a:lnTo>
                      <a:pt x="93" y="899"/>
                    </a:lnTo>
                    <a:lnTo>
                      <a:pt x="0" y="918"/>
                    </a:lnTo>
                    <a:close/>
                  </a:path>
                </a:pathLst>
              </a:custGeom>
              <a:solidFill>
                <a:srgbClr val="B2B2B2"/>
              </a:solidFill>
              <a:ln w="9525">
                <a:solidFill>
                  <a:schemeClr val="tx1"/>
                </a:solidFill>
                <a:round/>
                <a:headEnd/>
                <a:tailEnd/>
              </a:ln>
            </p:spPr>
            <p:txBody>
              <a:bodyPr/>
              <a:lstStyle/>
              <a:p>
                <a:pPr defTabSz="914400"/>
                <a:endParaRPr lang="en-US" dirty="0">
                  <a:solidFill>
                    <a:srgbClr val="404955"/>
                  </a:solidFill>
                </a:endParaRPr>
              </a:p>
            </p:txBody>
          </p:sp>
        </p:grpSp>
      </p:grpSp>
      <p:grpSp>
        <p:nvGrpSpPr>
          <p:cNvPr id="51" name="Group 50"/>
          <p:cNvGrpSpPr/>
          <p:nvPr/>
        </p:nvGrpSpPr>
        <p:grpSpPr>
          <a:xfrm>
            <a:off x="5796136" y="1002463"/>
            <a:ext cx="1478457" cy="921215"/>
            <a:chOff x="4642333" y="5542426"/>
            <a:chExt cx="1146352" cy="955132"/>
          </a:xfrm>
          <a:noFill/>
        </p:grpSpPr>
        <p:sp>
          <p:nvSpPr>
            <p:cNvPr id="52" name="AutoShape 26"/>
            <p:cNvSpPr>
              <a:spLocks noChangeArrowheads="1"/>
            </p:cNvSpPr>
            <p:nvPr/>
          </p:nvSpPr>
          <p:spPr bwMode="auto">
            <a:xfrm>
              <a:off x="4711322" y="5597624"/>
              <a:ext cx="1021528" cy="899934"/>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defTabSz="777875" eaLnBrk="0" hangingPunct="0"/>
              <a:endParaRPr lang="en-GB" dirty="0">
                <a:solidFill>
                  <a:srgbClr val="000000"/>
                </a:solidFill>
                <a:cs typeface="Tahoma" pitchFamily="34" charset="0"/>
              </a:endParaRPr>
            </a:p>
          </p:txBody>
        </p:sp>
        <p:sp>
          <p:nvSpPr>
            <p:cNvPr id="53" name="Text Box 27"/>
            <p:cNvSpPr txBox="1">
              <a:spLocks noChangeArrowheads="1"/>
            </p:cNvSpPr>
            <p:nvPr/>
          </p:nvSpPr>
          <p:spPr bwMode="auto">
            <a:xfrm>
              <a:off x="4642333" y="5542426"/>
              <a:ext cx="1146352" cy="801791"/>
            </a:xfrm>
            <a:prstGeom prst="rect">
              <a:avLst/>
            </a:prstGeom>
            <a:grpFill/>
            <a:ln w="9525">
              <a:noFill/>
              <a:miter lim="800000"/>
              <a:headEnd/>
              <a:tailEnd/>
            </a:ln>
          </p:spPr>
          <p:txBody>
            <a:bodyPr wrap="square">
              <a:spAutoFit/>
            </a:bodyPr>
            <a:lstStyle/>
            <a:p>
              <a:pPr algn="ctr" defTabSz="777875" eaLnBrk="0" hangingPunct="0"/>
              <a:r>
                <a:rPr lang="en-GB" sz="1100" b="1" dirty="0" smtClean="0">
                  <a:solidFill>
                    <a:srgbClr val="404955"/>
                  </a:solidFill>
                  <a:latin typeface="Tahoma" pitchFamily="34" charset="0"/>
                  <a:cs typeface="Tahoma" pitchFamily="34" charset="0"/>
                </a:rPr>
                <a:t>Product</a:t>
              </a:r>
            </a:p>
            <a:p>
              <a:pPr algn="ctr" defTabSz="777875" eaLnBrk="0" hangingPunct="0"/>
              <a:r>
                <a:rPr lang="en-GB" sz="1100" b="1" dirty="0" smtClean="0">
                  <a:solidFill>
                    <a:srgbClr val="0070C0"/>
                  </a:solidFill>
                  <a:latin typeface="Tahoma" pitchFamily="34" charset="0"/>
                  <a:cs typeface="Tahoma" pitchFamily="34" charset="0"/>
                </a:rPr>
                <a:t>CS&amp;E International Search and </a:t>
              </a:r>
              <a:br>
                <a:rPr lang="en-GB" sz="1100" b="1" dirty="0" smtClean="0">
                  <a:solidFill>
                    <a:srgbClr val="0070C0"/>
                  </a:solidFill>
                  <a:latin typeface="Tahoma" pitchFamily="34" charset="0"/>
                  <a:cs typeface="Tahoma" pitchFamily="34" charset="0"/>
                </a:rPr>
              </a:br>
              <a:r>
                <a:rPr lang="en-GB" sz="1100" b="1" dirty="0" smtClean="0">
                  <a:solidFill>
                    <a:srgbClr val="0070C0"/>
                  </a:solidFill>
                  <a:latin typeface="Tahoma" pitchFamily="34" charset="0"/>
                  <a:cs typeface="Tahoma" pitchFamily="34" charset="0"/>
                </a:rPr>
                <a:t>Written Opinion</a:t>
              </a:r>
              <a:endParaRPr lang="en-GB" sz="1100" b="1" dirty="0">
                <a:solidFill>
                  <a:srgbClr val="0070C0"/>
                </a:solidFill>
                <a:latin typeface="Tahoma" pitchFamily="34" charset="0"/>
                <a:cs typeface="Tahoma" pitchFamily="34" charset="0"/>
              </a:endParaRPr>
            </a:p>
          </p:txBody>
        </p:sp>
      </p:grpSp>
      <p:sp>
        <p:nvSpPr>
          <p:cNvPr id="80" name="AutoShape 15"/>
          <p:cNvSpPr>
            <a:spLocks noChangeArrowheads="1"/>
          </p:cNvSpPr>
          <p:nvPr/>
        </p:nvSpPr>
        <p:spPr bwMode="auto">
          <a:xfrm>
            <a:off x="2217079" y="2180905"/>
            <a:ext cx="2159116" cy="1056235"/>
          </a:xfrm>
          <a:prstGeom prst="roundRect">
            <a:avLst>
              <a:gd name="adj" fmla="val 16667"/>
            </a:avLst>
          </a:prstGeom>
          <a:solidFill>
            <a:schemeClr val="bg1"/>
          </a:solidFill>
          <a:ln w="28575">
            <a:solidFill>
              <a:schemeClr val="tx1"/>
            </a:solidFill>
            <a:round/>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81" name="Text Box 18"/>
          <p:cNvSpPr txBox="1">
            <a:spLocks noChangeArrowheads="1"/>
          </p:cNvSpPr>
          <p:nvPr/>
        </p:nvSpPr>
        <p:spPr bwMode="auto">
          <a:xfrm>
            <a:off x="2374638" y="2337143"/>
            <a:ext cx="1922792" cy="738663"/>
          </a:xfrm>
          <a:prstGeom prst="rect">
            <a:avLst/>
          </a:prstGeom>
          <a:noFill/>
          <a:ln w="9525">
            <a:no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ISA Examiner (Step 1)</a:t>
            </a:r>
          </a:p>
          <a:p>
            <a:pPr defTabSz="777875" eaLnBrk="0" hangingPunct="0"/>
            <a:r>
              <a:rPr lang="en-GB" sz="1000" dirty="0" smtClean="0">
                <a:solidFill>
                  <a:srgbClr val="000000"/>
                </a:solidFill>
                <a:latin typeface="Tahoma" pitchFamily="34" charset="0"/>
                <a:cs typeface="Tahoma" pitchFamily="34" charset="0"/>
              </a:rPr>
              <a:t>Carries out search, prepares provisional opinion and provisional search report</a:t>
            </a:r>
            <a:endParaRPr lang="en-GB" sz="1000" dirty="0">
              <a:solidFill>
                <a:srgbClr val="000000"/>
              </a:solidFill>
              <a:latin typeface="Tahoma" pitchFamily="34" charset="0"/>
              <a:cs typeface="Tahoma" pitchFamily="34" charset="0"/>
            </a:endParaRPr>
          </a:p>
        </p:txBody>
      </p:sp>
      <p:sp>
        <p:nvSpPr>
          <p:cNvPr id="84" name="Text Box 20"/>
          <p:cNvSpPr txBox="1">
            <a:spLocks noChangeArrowheads="1"/>
          </p:cNvSpPr>
          <p:nvPr/>
        </p:nvSpPr>
        <p:spPr bwMode="auto">
          <a:xfrm>
            <a:off x="3635896" y="3635035"/>
            <a:ext cx="1794331" cy="923330"/>
          </a:xfrm>
          <a:prstGeom prst="rect">
            <a:avLst/>
          </a:prstGeom>
          <a:noFill/>
          <a:ln w="9525">
            <a:no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“Peer” examiners</a:t>
            </a:r>
            <a:br>
              <a:rPr lang="en-GB" sz="1200" b="1" dirty="0" smtClean="0">
                <a:solidFill>
                  <a:srgbClr val="000000"/>
                </a:solidFill>
                <a:latin typeface="Tahoma" pitchFamily="34" charset="0"/>
                <a:cs typeface="Tahoma" pitchFamily="34" charset="0"/>
              </a:rPr>
            </a:br>
            <a:r>
              <a:rPr lang="en-GB" sz="1200" b="1" dirty="0" smtClean="0">
                <a:solidFill>
                  <a:srgbClr val="000000"/>
                </a:solidFill>
                <a:latin typeface="Tahoma" pitchFamily="34" charset="0"/>
                <a:cs typeface="Tahoma" pitchFamily="34" charset="0"/>
              </a:rPr>
              <a:t>4 other IP5 Offices </a:t>
            </a:r>
            <a:r>
              <a:rPr lang="en-GB" sz="1000" dirty="0" smtClean="0">
                <a:solidFill>
                  <a:srgbClr val="000000"/>
                </a:solidFill>
                <a:latin typeface="Tahoma" pitchFamily="34" charset="0"/>
                <a:cs typeface="Tahoma" pitchFamily="34" charset="0"/>
              </a:rPr>
              <a:t>Contribution based on ISA provisional opinion and search report</a:t>
            </a:r>
            <a:endParaRPr lang="en-GB" sz="1200" b="1" dirty="0" smtClean="0">
              <a:solidFill>
                <a:srgbClr val="000000"/>
              </a:solidFill>
              <a:latin typeface="Tahoma" pitchFamily="34" charset="0"/>
              <a:cs typeface="Tahoma" pitchFamily="34" charset="0"/>
            </a:endParaRPr>
          </a:p>
        </p:txBody>
      </p:sp>
      <p:grpSp>
        <p:nvGrpSpPr>
          <p:cNvPr id="88" name="Group 87"/>
          <p:cNvGrpSpPr/>
          <p:nvPr/>
        </p:nvGrpSpPr>
        <p:grpSpPr>
          <a:xfrm>
            <a:off x="5940152" y="76887"/>
            <a:ext cx="2019301" cy="910689"/>
            <a:chOff x="4784853" y="3374968"/>
            <a:chExt cx="1939800" cy="754167"/>
          </a:xfrm>
        </p:grpSpPr>
        <p:sp>
          <p:nvSpPr>
            <p:cNvPr id="89" name="AutoShape 16"/>
            <p:cNvSpPr>
              <a:spLocks noChangeArrowheads="1"/>
            </p:cNvSpPr>
            <p:nvPr/>
          </p:nvSpPr>
          <p:spPr bwMode="auto">
            <a:xfrm>
              <a:off x="4784853" y="3374968"/>
              <a:ext cx="1939800" cy="754167"/>
            </a:xfrm>
            <a:prstGeom prst="roundRect">
              <a:avLst>
                <a:gd name="adj" fmla="val 16667"/>
              </a:avLst>
            </a:prstGeom>
            <a:solidFill>
              <a:schemeClr val="bg1"/>
            </a:solidFill>
            <a:ln w="28575">
              <a:solidFill>
                <a:schemeClr val="tx1"/>
              </a:solidFill>
              <a:round/>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90" name="Text Box 19"/>
            <p:cNvSpPr txBox="1">
              <a:spLocks noChangeArrowheads="1"/>
            </p:cNvSpPr>
            <p:nvPr/>
          </p:nvSpPr>
          <p:spPr bwMode="auto">
            <a:xfrm>
              <a:off x="4886683" y="3396027"/>
              <a:ext cx="1801519" cy="611709"/>
            </a:xfrm>
            <a:prstGeom prst="rect">
              <a:avLst/>
            </a:prstGeom>
            <a:noFill/>
            <a:ln w="9525">
              <a:no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Evaluation </a:t>
              </a:r>
            </a:p>
            <a:p>
              <a:pPr defTabSz="777875" eaLnBrk="0" hangingPunct="0"/>
              <a:r>
                <a:rPr lang="en-GB" sz="1000" dirty="0" smtClean="0">
                  <a:solidFill>
                    <a:srgbClr val="000000"/>
                  </a:solidFill>
                  <a:latin typeface="Tahoma" pitchFamily="34" charset="0"/>
                  <a:cs typeface="Tahoma" pitchFamily="34" charset="0"/>
                </a:rPr>
                <a:t>CS&amp;E metrics will be monitored over the lifetime of the 500 applications</a:t>
              </a:r>
              <a:endParaRPr lang="en-GB" sz="1000" dirty="0">
                <a:solidFill>
                  <a:srgbClr val="000000"/>
                </a:solidFill>
                <a:latin typeface="Tahoma" pitchFamily="34" charset="0"/>
                <a:cs typeface="Tahoma" pitchFamily="34" charset="0"/>
              </a:endParaRPr>
            </a:p>
          </p:txBody>
        </p:sp>
      </p:grpSp>
      <p:sp>
        <p:nvSpPr>
          <p:cNvPr id="92" name="AutoShape 15"/>
          <p:cNvSpPr>
            <a:spLocks noChangeArrowheads="1"/>
          </p:cNvSpPr>
          <p:nvPr/>
        </p:nvSpPr>
        <p:spPr bwMode="auto">
          <a:xfrm>
            <a:off x="4719174" y="2197587"/>
            <a:ext cx="2159116" cy="1056235"/>
          </a:xfrm>
          <a:prstGeom prst="roundRect">
            <a:avLst>
              <a:gd name="adj" fmla="val 16667"/>
            </a:avLst>
          </a:prstGeom>
          <a:solidFill>
            <a:schemeClr val="bg1"/>
          </a:solidFill>
          <a:ln w="28575">
            <a:solidFill>
              <a:schemeClr val="tx1"/>
            </a:solidFill>
            <a:round/>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93" name="Text Box 18"/>
          <p:cNvSpPr txBox="1">
            <a:spLocks noChangeArrowheads="1"/>
          </p:cNvSpPr>
          <p:nvPr/>
        </p:nvSpPr>
        <p:spPr bwMode="auto">
          <a:xfrm>
            <a:off x="4837336" y="2295707"/>
            <a:ext cx="1922792" cy="738664"/>
          </a:xfrm>
          <a:prstGeom prst="rect">
            <a:avLst/>
          </a:prstGeom>
          <a:noFill/>
          <a:ln w="9525">
            <a:no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ISA Examiner (Step 2)</a:t>
            </a:r>
          </a:p>
          <a:p>
            <a:pPr defTabSz="777875" eaLnBrk="0" hangingPunct="0"/>
            <a:r>
              <a:rPr lang="en-GB" sz="1000" dirty="0" smtClean="0">
                <a:solidFill>
                  <a:srgbClr val="000000"/>
                </a:solidFill>
                <a:latin typeface="Tahoma" pitchFamily="34" charset="0"/>
                <a:cs typeface="Tahoma" pitchFamily="34" charset="0"/>
              </a:rPr>
              <a:t>Produces final International Search Report and Written Opinion</a:t>
            </a:r>
            <a:endParaRPr lang="en-GB" sz="1000" dirty="0">
              <a:solidFill>
                <a:srgbClr val="000000"/>
              </a:solidFill>
              <a:latin typeface="Tahoma" pitchFamily="34" charset="0"/>
              <a:cs typeface="Tahoma" pitchFamily="34" charset="0"/>
            </a:endParaRPr>
          </a:p>
        </p:txBody>
      </p:sp>
      <p:grpSp>
        <p:nvGrpSpPr>
          <p:cNvPr id="6" name="Group 5"/>
          <p:cNvGrpSpPr/>
          <p:nvPr/>
        </p:nvGrpSpPr>
        <p:grpSpPr>
          <a:xfrm>
            <a:off x="7604680" y="1199582"/>
            <a:ext cx="1503824" cy="3669577"/>
            <a:chOff x="7604680" y="1199582"/>
            <a:chExt cx="1503824" cy="3669577"/>
          </a:xfrm>
        </p:grpSpPr>
        <p:grpSp>
          <p:nvGrpSpPr>
            <p:cNvPr id="70" name="Group 69"/>
            <p:cNvGrpSpPr/>
            <p:nvPr/>
          </p:nvGrpSpPr>
          <p:grpSpPr>
            <a:xfrm>
              <a:off x="7604680" y="1199582"/>
              <a:ext cx="1503824" cy="3669577"/>
              <a:chOff x="7532672" y="2279701"/>
              <a:chExt cx="1503824" cy="3669577"/>
            </a:xfrm>
          </p:grpSpPr>
          <p:sp>
            <p:nvSpPr>
              <p:cNvPr id="71" name="Rectangle 7"/>
              <p:cNvSpPr>
                <a:spLocks noChangeArrowheads="1"/>
              </p:cNvSpPr>
              <p:nvPr/>
            </p:nvSpPr>
            <p:spPr bwMode="auto">
              <a:xfrm>
                <a:off x="7532672" y="2279701"/>
                <a:ext cx="1503824" cy="3669577"/>
              </a:xfrm>
              <a:prstGeom prst="rect">
                <a:avLst/>
              </a:prstGeom>
              <a:solidFill>
                <a:schemeClr val="bg1"/>
              </a:solidFill>
              <a:ln w="28575">
                <a:solidFill>
                  <a:schemeClr val="tx1"/>
                </a:solidFill>
                <a:miter lim="800000"/>
                <a:headEnd/>
                <a:tailEnd/>
              </a:ln>
            </p:spPr>
            <p:txBody>
              <a:bodyPr wrap="none" anchor="ctr"/>
              <a:lstStyle/>
              <a:p>
                <a:pPr algn="ctr" defTabSz="777875" eaLnBrk="0" hangingPunct="0"/>
                <a:endParaRPr lang="en-GB" sz="2000" dirty="0">
                  <a:solidFill>
                    <a:srgbClr val="003A6B"/>
                  </a:solidFill>
                  <a:cs typeface="Tahoma" pitchFamily="34" charset="0"/>
                </a:endParaRPr>
              </a:p>
            </p:txBody>
          </p:sp>
          <p:sp>
            <p:nvSpPr>
              <p:cNvPr id="72" name="Rectangle 12"/>
              <p:cNvSpPr>
                <a:spLocks noChangeArrowheads="1"/>
              </p:cNvSpPr>
              <p:nvPr/>
            </p:nvSpPr>
            <p:spPr bwMode="auto">
              <a:xfrm>
                <a:off x="7614623" y="3100422"/>
                <a:ext cx="1339919" cy="839479"/>
              </a:xfrm>
              <a:prstGeom prst="rect">
                <a:avLst/>
              </a:prstGeom>
              <a:solidFill>
                <a:srgbClr val="0070C0"/>
              </a:solidFill>
              <a:ln w="9525">
                <a:solidFill>
                  <a:schemeClr val="tx1"/>
                </a:solidFill>
                <a:prstDash val="sysDot"/>
                <a:miter lim="800000"/>
                <a:headEnd/>
                <a:tailEnd/>
              </a:ln>
            </p:spPr>
            <p:txBody>
              <a:bodyPr wrap="none" anchor="ctr"/>
              <a:lstStyle/>
              <a:p>
                <a:pPr algn="ctr" defTabSz="777875" eaLnBrk="0" hangingPunct="0"/>
                <a:r>
                  <a:rPr lang="en-GB" sz="1400" b="1" dirty="0" smtClean="0">
                    <a:solidFill>
                      <a:srgbClr val="FFFFFF"/>
                    </a:solidFill>
                    <a:cs typeface="Tahoma" pitchFamily="34" charset="0"/>
                  </a:rPr>
                  <a:t>Earlier</a:t>
                </a:r>
                <a:br>
                  <a:rPr lang="en-GB" sz="1400" b="1" dirty="0" smtClean="0">
                    <a:solidFill>
                      <a:srgbClr val="FFFFFF"/>
                    </a:solidFill>
                    <a:cs typeface="Tahoma" pitchFamily="34" charset="0"/>
                  </a:rPr>
                </a:br>
                <a:r>
                  <a:rPr lang="en-GB" sz="1400" b="1" dirty="0" smtClean="0">
                    <a:solidFill>
                      <a:srgbClr val="FFFFFF"/>
                    </a:solidFill>
                    <a:cs typeface="Tahoma" pitchFamily="34" charset="0"/>
                  </a:rPr>
                  <a:t>information </a:t>
                </a:r>
                <a:br>
                  <a:rPr lang="en-GB" sz="1400" b="1" dirty="0" smtClean="0">
                    <a:solidFill>
                      <a:srgbClr val="FFFFFF"/>
                    </a:solidFill>
                    <a:cs typeface="Tahoma" pitchFamily="34" charset="0"/>
                  </a:rPr>
                </a:br>
                <a:r>
                  <a:rPr lang="en-GB" sz="1400" b="1" dirty="0" smtClean="0">
                    <a:solidFill>
                      <a:srgbClr val="FFFFFF"/>
                    </a:solidFill>
                    <a:cs typeface="Tahoma" pitchFamily="34" charset="0"/>
                  </a:rPr>
                  <a:t>from</a:t>
                </a:r>
                <a:br>
                  <a:rPr lang="en-GB" sz="1400" b="1" dirty="0" smtClean="0">
                    <a:solidFill>
                      <a:srgbClr val="FFFFFF"/>
                    </a:solidFill>
                    <a:cs typeface="Tahoma" pitchFamily="34" charset="0"/>
                  </a:rPr>
                </a:br>
                <a:r>
                  <a:rPr lang="en-GB" sz="1400" b="1" dirty="0" smtClean="0">
                    <a:solidFill>
                      <a:srgbClr val="FFFFFF"/>
                    </a:solidFill>
                    <a:cs typeface="Tahoma" pitchFamily="34" charset="0"/>
                  </a:rPr>
                  <a:t>all IP5 offices</a:t>
                </a:r>
              </a:p>
            </p:txBody>
          </p:sp>
          <p:sp>
            <p:nvSpPr>
              <p:cNvPr id="73" name="Text Box 8"/>
              <p:cNvSpPr txBox="1">
                <a:spLocks noChangeArrowheads="1"/>
              </p:cNvSpPr>
              <p:nvPr/>
            </p:nvSpPr>
            <p:spPr bwMode="auto">
              <a:xfrm rot="532814">
                <a:off x="7652282" y="2445438"/>
                <a:ext cx="1288604" cy="461665"/>
              </a:xfrm>
              <a:prstGeom prst="rect">
                <a:avLst/>
              </a:prstGeom>
              <a:solidFill>
                <a:schemeClr val="bg1"/>
              </a:solidFill>
              <a:ln w="9525">
                <a:solidFill>
                  <a:schemeClr val="tx1"/>
                </a:solidFill>
                <a:miter lim="800000"/>
                <a:headEnd/>
                <a:tailEnd/>
              </a:ln>
            </p:spPr>
            <p:txBody>
              <a:bodyPr wrap="square">
                <a:spAutoFit/>
              </a:bodyPr>
              <a:lstStyle/>
              <a:p>
                <a:pPr defTabSz="777875" eaLnBrk="0" hangingPunct="0"/>
                <a:r>
                  <a:rPr lang="en-GB" sz="1200" b="1" dirty="0" smtClean="0">
                    <a:solidFill>
                      <a:srgbClr val="000000"/>
                    </a:solidFill>
                    <a:latin typeface="Tahoma" pitchFamily="34" charset="0"/>
                    <a:cs typeface="Tahoma" pitchFamily="34" charset="0"/>
                  </a:rPr>
                  <a:t>Expected Benefits</a:t>
                </a:r>
                <a:endParaRPr lang="en-GB" sz="2000" b="1" dirty="0">
                  <a:solidFill>
                    <a:srgbClr val="000000"/>
                  </a:solidFill>
                  <a:latin typeface="Tahoma" pitchFamily="34" charset="0"/>
                  <a:cs typeface="Tahoma" pitchFamily="34" charset="0"/>
                </a:endParaRPr>
              </a:p>
            </p:txBody>
          </p:sp>
        </p:grpSp>
        <p:sp>
          <p:nvSpPr>
            <p:cNvPr id="94" name="Rectangle 12"/>
            <p:cNvSpPr>
              <a:spLocks noChangeArrowheads="1"/>
            </p:cNvSpPr>
            <p:nvPr/>
          </p:nvSpPr>
          <p:spPr bwMode="auto">
            <a:xfrm>
              <a:off x="7696577" y="2956407"/>
              <a:ext cx="1339919" cy="839479"/>
            </a:xfrm>
            <a:prstGeom prst="rect">
              <a:avLst/>
            </a:prstGeom>
            <a:solidFill>
              <a:srgbClr val="0070C0"/>
            </a:solidFill>
            <a:ln w="9525">
              <a:solidFill>
                <a:schemeClr val="tx1"/>
              </a:solidFill>
              <a:prstDash val="sysDot"/>
              <a:miter lim="800000"/>
              <a:headEnd/>
              <a:tailEnd/>
            </a:ln>
          </p:spPr>
          <p:txBody>
            <a:bodyPr wrap="none" anchor="ctr"/>
            <a:lstStyle/>
            <a:p>
              <a:pPr algn="ctr" defTabSz="777875" eaLnBrk="0" hangingPunct="0"/>
              <a:r>
                <a:rPr lang="en-GB" sz="1400" b="1" dirty="0" smtClean="0">
                  <a:solidFill>
                    <a:srgbClr val="FFFFFF"/>
                  </a:solidFill>
                  <a:cs typeface="Tahoma" pitchFamily="34" charset="0"/>
                </a:rPr>
                <a:t>All offices</a:t>
              </a:r>
              <a:br>
                <a:rPr lang="en-GB" sz="1400" b="1" dirty="0" smtClean="0">
                  <a:solidFill>
                    <a:srgbClr val="FFFFFF"/>
                  </a:solidFill>
                  <a:cs typeface="Tahoma" pitchFamily="34" charset="0"/>
                </a:rPr>
              </a:br>
              <a:r>
                <a:rPr lang="en-GB" sz="1400" b="1" dirty="0" smtClean="0">
                  <a:solidFill>
                    <a:srgbClr val="FFFFFF"/>
                  </a:solidFill>
                  <a:cs typeface="Tahoma" pitchFamily="34" charset="0"/>
                </a:rPr>
                <a:t>contribute to</a:t>
              </a:r>
              <a:br>
                <a:rPr lang="en-GB" sz="1400" b="1" dirty="0" smtClean="0">
                  <a:solidFill>
                    <a:srgbClr val="FFFFFF"/>
                  </a:solidFill>
                  <a:cs typeface="Tahoma" pitchFamily="34" charset="0"/>
                </a:rPr>
              </a:br>
              <a:r>
                <a:rPr lang="en-GB" sz="1400" b="1" dirty="0" smtClean="0">
                  <a:solidFill>
                    <a:srgbClr val="FFFFFF"/>
                  </a:solidFill>
                  <a:cs typeface="Tahoma" pitchFamily="34" charset="0"/>
                </a:rPr>
                <a:t>product quality</a:t>
              </a:r>
            </a:p>
          </p:txBody>
        </p:sp>
      </p:grpSp>
      <p:grpSp>
        <p:nvGrpSpPr>
          <p:cNvPr id="96" name="Group 44"/>
          <p:cNvGrpSpPr>
            <a:grpSpLocks/>
          </p:cNvGrpSpPr>
          <p:nvPr/>
        </p:nvGrpSpPr>
        <p:grpSpPr bwMode="auto">
          <a:xfrm rot="633037">
            <a:off x="6630834" y="1887495"/>
            <a:ext cx="438012" cy="505853"/>
            <a:chOff x="3377" y="960"/>
            <a:chExt cx="891" cy="495"/>
          </a:xfrm>
        </p:grpSpPr>
        <p:sp>
          <p:nvSpPr>
            <p:cNvPr id="97" name="Freeform 45"/>
            <p:cNvSpPr>
              <a:spLocks/>
            </p:cNvSpPr>
            <p:nvPr/>
          </p:nvSpPr>
          <p:spPr bwMode="auto">
            <a:xfrm>
              <a:off x="3682" y="1055"/>
              <a:ext cx="193" cy="75"/>
            </a:xfrm>
            <a:custGeom>
              <a:avLst/>
              <a:gdLst>
                <a:gd name="T0" fmla="*/ 0 w 385"/>
                <a:gd name="T1" fmla="*/ 2 h 149"/>
                <a:gd name="T2" fmla="*/ 0 w 385"/>
                <a:gd name="T3" fmla="*/ 0 h 149"/>
                <a:gd name="T4" fmla="*/ 7 w 385"/>
                <a:gd name="T5" fmla="*/ 2 h 149"/>
                <a:gd name="T6" fmla="*/ 6 w 385"/>
                <a:gd name="T7" fmla="*/ 2 h 149"/>
                <a:gd name="T8" fmla="*/ 6 w 385"/>
                <a:gd name="T9" fmla="*/ 3 h 149"/>
                <a:gd name="T10" fmla="*/ 0 w 385"/>
                <a:gd name="T11" fmla="*/ 2 h 149"/>
                <a:gd name="T12" fmla="*/ 0 60000 65536"/>
                <a:gd name="T13" fmla="*/ 0 60000 65536"/>
                <a:gd name="T14" fmla="*/ 0 60000 65536"/>
                <a:gd name="T15" fmla="*/ 0 60000 65536"/>
                <a:gd name="T16" fmla="*/ 0 60000 65536"/>
                <a:gd name="T17" fmla="*/ 0 60000 65536"/>
                <a:gd name="T18" fmla="*/ 0 w 385"/>
                <a:gd name="T19" fmla="*/ 0 h 149"/>
                <a:gd name="T20" fmla="*/ 385 w 385"/>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385" h="149">
                  <a:moveTo>
                    <a:pt x="0" y="88"/>
                  </a:moveTo>
                  <a:lnTo>
                    <a:pt x="0" y="0"/>
                  </a:lnTo>
                  <a:lnTo>
                    <a:pt x="385" y="68"/>
                  </a:lnTo>
                  <a:lnTo>
                    <a:pt x="378" y="108"/>
                  </a:lnTo>
                  <a:lnTo>
                    <a:pt x="352" y="149"/>
                  </a:lnTo>
                  <a:lnTo>
                    <a:pt x="0" y="88"/>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98" name="Freeform 46"/>
            <p:cNvSpPr>
              <a:spLocks/>
            </p:cNvSpPr>
            <p:nvPr/>
          </p:nvSpPr>
          <p:spPr bwMode="auto">
            <a:xfrm>
              <a:off x="4081" y="1115"/>
              <a:ext cx="186" cy="72"/>
            </a:xfrm>
            <a:custGeom>
              <a:avLst/>
              <a:gdLst>
                <a:gd name="T0" fmla="*/ 6 w 371"/>
                <a:gd name="T1" fmla="*/ 2 h 144"/>
                <a:gd name="T2" fmla="*/ 6 w 371"/>
                <a:gd name="T3" fmla="*/ 1 h 144"/>
                <a:gd name="T4" fmla="*/ 0 w 371"/>
                <a:gd name="T5" fmla="*/ 0 h 144"/>
                <a:gd name="T6" fmla="*/ 0 w 371"/>
                <a:gd name="T7" fmla="*/ 1 h 144"/>
                <a:gd name="T8" fmla="*/ 6 w 371"/>
                <a:gd name="T9" fmla="*/ 2 h 144"/>
                <a:gd name="T10" fmla="*/ 0 60000 65536"/>
                <a:gd name="T11" fmla="*/ 0 60000 65536"/>
                <a:gd name="T12" fmla="*/ 0 60000 65536"/>
                <a:gd name="T13" fmla="*/ 0 60000 65536"/>
                <a:gd name="T14" fmla="*/ 0 60000 65536"/>
                <a:gd name="T15" fmla="*/ 0 w 371"/>
                <a:gd name="T16" fmla="*/ 0 h 144"/>
                <a:gd name="T17" fmla="*/ 371 w 371"/>
                <a:gd name="T18" fmla="*/ 144 h 144"/>
              </a:gdLst>
              <a:ahLst/>
              <a:cxnLst>
                <a:cxn ang="T10">
                  <a:pos x="T0" y="T1"/>
                </a:cxn>
                <a:cxn ang="T11">
                  <a:pos x="T2" y="T3"/>
                </a:cxn>
                <a:cxn ang="T12">
                  <a:pos x="T4" y="T5"/>
                </a:cxn>
                <a:cxn ang="T13">
                  <a:pos x="T6" y="T7"/>
                </a:cxn>
                <a:cxn ang="T14">
                  <a:pos x="T8" y="T9"/>
                </a:cxn>
              </a:cxnLst>
              <a:rect l="T15" t="T16" r="T17" b="T18"/>
              <a:pathLst>
                <a:path w="371" h="144">
                  <a:moveTo>
                    <a:pt x="371" y="144"/>
                  </a:moveTo>
                  <a:lnTo>
                    <a:pt x="370" y="63"/>
                  </a:lnTo>
                  <a:lnTo>
                    <a:pt x="0" y="0"/>
                  </a:lnTo>
                  <a:lnTo>
                    <a:pt x="0" y="103"/>
                  </a:lnTo>
                  <a:lnTo>
                    <a:pt x="371" y="144"/>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grpSp>
          <p:nvGrpSpPr>
            <p:cNvPr id="99" name="Group 47"/>
            <p:cNvGrpSpPr>
              <a:grpSpLocks/>
            </p:cNvGrpSpPr>
            <p:nvPr/>
          </p:nvGrpSpPr>
          <p:grpSpPr bwMode="auto">
            <a:xfrm>
              <a:off x="3377" y="960"/>
              <a:ext cx="891" cy="495"/>
              <a:chOff x="3377" y="960"/>
              <a:chExt cx="891" cy="495"/>
            </a:xfrm>
          </p:grpSpPr>
          <p:sp>
            <p:nvSpPr>
              <p:cNvPr id="100" name="Freeform 48"/>
              <p:cNvSpPr>
                <a:spLocks/>
              </p:cNvSpPr>
              <p:nvPr/>
            </p:nvSpPr>
            <p:spPr bwMode="auto">
              <a:xfrm>
                <a:off x="3377" y="1007"/>
                <a:ext cx="890" cy="448"/>
              </a:xfrm>
              <a:custGeom>
                <a:avLst/>
                <a:gdLst>
                  <a:gd name="T0" fmla="*/ 2 w 1780"/>
                  <a:gd name="T1" fmla="*/ 14 h 896"/>
                  <a:gd name="T2" fmla="*/ 3 w 1780"/>
                  <a:gd name="T3" fmla="*/ 14 h 896"/>
                  <a:gd name="T4" fmla="*/ 5 w 1780"/>
                  <a:gd name="T5" fmla="*/ 14 h 896"/>
                  <a:gd name="T6" fmla="*/ 7 w 1780"/>
                  <a:gd name="T7" fmla="*/ 14 h 896"/>
                  <a:gd name="T8" fmla="*/ 9 w 1780"/>
                  <a:gd name="T9" fmla="*/ 14 h 896"/>
                  <a:gd name="T10" fmla="*/ 11 w 1780"/>
                  <a:gd name="T11" fmla="*/ 13 h 896"/>
                  <a:gd name="T12" fmla="*/ 13 w 1780"/>
                  <a:gd name="T13" fmla="*/ 12 h 896"/>
                  <a:gd name="T14" fmla="*/ 14 w 1780"/>
                  <a:gd name="T15" fmla="*/ 12 h 896"/>
                  <a:gd name="T16" fmla="*/ 15 w 1780"/>
                  <a:gd name="T17" fmla="*/ 11 h 896"/>
                  <a:gd name="T18" fmla="*/ 17 w 1780"/>
                  <a:gd name="T19" fmla="*/ 10 h 896"/>
                  <a:gd name="T20" fmla="*/ 19 w 1780"/>
                  <a:gd name="T21" fmla="*/ 9 h 896"/>
                  <a:gd name="T22" fmla="*/ 20 w 1780"/>
                  <a:gd name="T23" fmla="*/ 7 h 896"/>
                  <a:gd name="T24" fmla="*/ 22 w 1780"/>
                  <a:gd name="T25" fmla="*/ 6 h 896"/>
                  <a:gd name="T26" fmla="*/ 22 w 1780"/>
                  <a:gd name="T27" fmla="*/ 5 h 896"/>
                  <a:gd name="T28" fmla="*/ 27 w 1780"/>
                  <a:gd name="T29" fmla="*/ 6 h 896"/>
                  <a:gd name="T30" fmla="*/ 26 w 1780"/>
                  <a:gd name="T31" fmla="*/ 5 h 896"/>
                  <a:gd name="T32" fmla="*/ 25 w 1780"/>
                  <a:gd name="T33" fmla="*/ 4 h 896"/>
                  <a:gd name="T34" fmla="*/ 24 w 1780"/>
                  <a:gd name="T35" fmla="*/ 4 h 896"/>
                  <a:gd name="T36" fmla="*/ 23 w 1780"/>
                  <a:gd name="T37" fmla="*/ 3 h 896"/>
                  <a:gd name="T38" fmla="*/ 21 w 1780"/>
                  <a:gd name="T39" fmla="*/ 2 h 896"/>
                  <a:gd name="T40" fmla="*/ 20 w 1780"/>
                  <a:gd name="T41" fmla="*/ 1 h 896"/>
                  <a:gd name="T42" fmla="*/ 20 w 1780"/>
                  <a:gd name="T43" fmla="*/ 1 h 896"/>
                  <a:gd name="T44" fmla="*/ 19 w 1780"/>
                  <a:gd name="T45" fmla="*/ 1 h 896"/>
                  <a:gd name="T46" fmla="*/ 17 w 1780"/>
                  <a:gd name="T47" fmla="*/ 2 h 896"/>
                  <a:gd name="T48" fmla="*/ 16 w 1780"/>
                  <a:gd name="T49" fmla="*/ 2 h 896"/>
                  <a:gd name="T50" fmla="*/ 14 w 1780"/>
                  <a:gd name="T51" fmla="*/ 2 h 896"/>
                  <a:gd name="T52" fmla="*/ 14 w 1780"/>
                  <a:gd name="T53" fmla="*/ 3 h 896"/>
                  <a:gd name="T54" fmla="*/ 13 w 1780"/>
                  <a:gd name="T55" fmla="*/ 3 h 896"/>
                  <a:gd name="T56" fmla="*/ 12 w 1780"/>
                  <a:gd name="T57" fmla="*/ 3 h 896"/>
                  <a:gd name="T58" fmla="*/ 10 w 1780"/>
                  <a:gd name="T59" fmla="*/ 3 h 896"/>
                  <a:gd name="T60" fmla="*/ 15 w 1780"/>
                  <a:gd name="T61" fmla="*/ 5 h 896"/>
                  <a:gd name="T62" fmla="*/ 14 w 1780"/>
                  <a:gd name="T63" fmla="*/ 7 h 896"/>
                  <a:gd name="T64" fmla="*/ 13 w 1780"/>
                  <a:gd name="T65" fmla="*/ 7 h 896"/>
                  <a:gd name="T66" fmla="*/ 12 w 1780"/>
                  <a:gd name="T67" fmla="*/ 9 h 896"/>
                  <a:gd name="T68" fmla="*/ 10 w 1780"/>
                  <a:gd name="T69" fmla="*/ 11 h 896"/>
                  <a:gd name="T70" fmla="*/ 8 w 1780"/>
                  <a:gd name="T71" fmla="*/ 12 h 896"/>
                  <a:gd name="T72" fmla="*/ 7 w 1780"/>
                  <a:gd name="T73" fmla="*/ 12 h 896"/>
                  <a:gd name="T74" fmla="*/ 5 w 1780"/>
                  <a:gd name="T75" fmla="*/ 13 h 896"/>
                  <a:gd name="T76" fmla="*/ 3 w 1780"/>
                  <a:gd name="T77" fmla="*/ 13 h 896"/>
                  <a:gd name="T78" fmla="*/ 0 w 1780"/>
                  <a:gd name="T79" fmla="*/ 13 h 8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0"/>
                  <a:gd name="T121" fmla="*/ 0 h 896"/>
                  <a:gd name="T122" fmla="*/ 1780 w 1780"/>
                  <a:gd name="T123" fmla="*/ 896 h 8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0" h="896">
                    <a:moveTo>
                      <a:pt x="1" y="891"/>
                    </a:moveTo>
                    <a:lnTo>
                      <a:pt x="100" y="896"/>
                    </a:lnTo>
                    <a:lnTo>
                      <a:pt x="149" y="896"/>
                    </a:lnTo>
                    <a:lnTo>
                      <a:pt x="207" y="896"/>
                    </a:lnTo>
                    <a:lnTo>
                      <a:pt x="262" y="894"/>
                    </a:lnTo>
                    <a:lnTo>
                      <a:pt x="316" y="891"/>
                    </a:lnTo>
                    <a:lnTo>
                      <a:pt x="372" y="885"/>
                    </a:lnTo>
                    <a:lnTo>
                      <a:pt x="420" y="876"/>
                    </a:lnTo>
                    <a:lnTo>
                      <a:pt x="474" y="865"/>
                    </a:lnTo>
                    <a:lnTo>
                      <a:pt x="539" y="850"/>
                    </a:lnTo>
                    <a:lnTo>
                      <a:pt x="598" y="829"/>
                    </a:lnTo>
                    <a:lnTo>
                      <a:pt x="653" y="813"/>
                    </a:lnTo>
                    <a:lnTo>
                      <a:pt x="715" y="789"/>
                    </a:lnTo>
                    <a:lnTo>
                      <a:pt x="773" y="763"/>
                    </a:lnTo>
                    <a:lnTo>
                      <a:pt x="831" y="737"/>
                    </a:lnTo>
                    <a:lnTo>
                      <a:pt x="880" y="711"/>
                    </a:lnTo>
                    <a:lnTo>
                      <a:pt x="936" y="685"/>
                    </a:lnTo>
                    <a:lnTo>
                      <a:pt x="982" y="660"/>
                    </a:lnTo>
                    <a:lnTo>
                      <a:pt x="1034" y="631"/>
                    </a:lnTo>
                    <a:lnTo>
                      <a:pt x="1086" y="601"/>
                    </a:lnTo>
                    <a:lnTo>
                      <a:pt x="1137" y="564"/>
                    </a:lnTo>
                    <a:lnTo>
                      <a:pt x="1183" y="535"/>
                    </a:lnTo>
                    <a:lnTo>
                      <a:pt x="1232" y="495"/>
                    </a:lnTo>
                    <a:lnTo>
                      <a:pt x="1277" y="459"/>
                    </a:lnTo>
                    <a:lnTo>
                      <a:pt x="1319" y="424"/>
                    </a:lnTo>
                    <a:lnTo>
                      <a:pt x="1354" y="384"/>
                    </a:lnTo>
                    <a:lnTo>
                      <a:pt x="1383" y="350"/>
                    </a:lnTo>
                    <a:lnTo>
                      <a:pt x="1406" y="313"/>
                    </a:lnTo>
                    <a:lnTo>
                      <a:pt x="1780" y="362"/>
                    </a:lnTo>
                    <a:lnTo>
                      <a:pt x="1723" y="336"/>
                    </a:lnTo>
                    <a:lnTo>
                      <a:pt x="1677" y="313"/>
                    </a:lnTo>
                    <a:lnTo>
                      <a:pt x="1622" y="291"/>
                    </a:lnTo>
                    <a:lnTo>
                      <a:pt x="1581" y="267"/>
                    </a:lnTo>
                    <a:lnTo>
                      <a:pt x="1545" y="245"/>
                    </a:lnTo>
                    <a:lnTo>
                      <a:pt x="1513" y="228"/>
                    </a:lnTo>
                    <a:lnTo>
                      <a:pt x="1481" y="204"/>
                    </a:lnTo>
                    <a:lnTo>
                      <a:pt x="1450" y="182"/>
                    </a:lnTo>
                    <a:lnTo>
                      <a:pt x="1417" y="156"/>
                    </a:lnTo>
                    <a:lnTo>
                      <a:pt x="1380" y="125"/>
                    </a:lnTo>
                    <a:lnTo>
                      <a:pt x="1341" y="94"/>
                    </a:lnTo>
                    <a:lnTo>
                      <a:pt x="1309" y="62"/>
                    </a:lnTo>
                    <a:lnTo>
                      <a:pt x="1275" y="28"/>
                    </a:lnTo>
                    <a:lnTo>
                      <a:pt x="1248" y="0"/>
                    </a:lnTo>
                    <a:lnTo>
                      <a:pt x="1219" y="9"/>
                    </a:lnTo>
                    <a:lnTo>
                      <a:pt x="1189" y="26"/>
                    </a:lnTo>
                    <a:lnTo>
                      <a:pt x="1158" y="39"/>
                    </a:lnTo>
                    <a:lnTo>
                      <a:pt x="1121" y="55"/>
                    </a:lnTo>
                    <a:lnTo>
                      <a:pt x="1083" y="71"/>
                    </a:lnTo>
                    <a:lnTo>
                      <a:pt x="1049" y="82"/>
                    </a:lnTo>
                    <a:lnTo>
                      <a:pt x="1015" y="92"/>
                    </a:lnTo>
                    <a:lnTo>
                      <a:pt x="977" y="105"/>
                    </a:lnTo>
                    <a:lnTo>
                      <a:pt x="938" y="113"/>
                    </a:lnTo>
                    <a:lnTo>
                      <a:pt x="896" y="125"/>
                    </a:lnTo>
                    <a:lnTo>
                      <a:pt x="858" y="135"/>
                    </a:lnTo>
                    <a:lnTo>
                      <a:pt x="822" y="145"/>
                    </a:lnTo>
                    <a:lnTo>
                      <a:pt x="782" y="151"/>
                    </a:lnTo>
                    <a:lnTo>
                      <a:pt x="744" y="160"/>
                    </a:lnTo>
                    <a:lnTo>
                      <a:pt x="708" y="167"/>
                    </a:lnTo>
                    <a:lnTo>
                      <a:pt x="666" y="177"/>
                    </a:lnTo>
                    <a:lnTo>
                      <a:pt x="609" y="184"/>
                    </a:lnTo>
                    <a:lnTo>
                      <a:pt x="998" y="252"/>
                    </a:lnTo>
                    <a:lnTo>
                      <a:pt x="972" y="304"/>
                    </a:lnTo>
                    <a:lnTo>
                      <a:pt x="943" y="342"/>
                    </a:lnTo>
                    <a:lnTo>
                      <a:pt x="887" y="416"/>
                    </a:lnTo>
                    <a:lnTo>
                      <a:pt x="854" y="450"/>
                    </a:lnTo>
                    <a:lnTo>
                      <a:pt x="822" y="483"/>
                    </a:lnTo>
                    <a:lnTo>
                      <a:pt x="776" y="524"/>
                    </a:lnTo>
                    <a:lnTo>
                      <a:pt x="728" y="570"/>
                    </a:lnTo>
                    <a:lnTo>
                      <a:pt x="679" y="602"/>
                    </a:lnTo>
                    <a:lnTo>
                      <a:pt x="614" y="647"/>
                    </a:lnTo>
                    <a:lnTo>
                      <a:pt x="559" y="676"/>
                    </a:lnTo>
                    <a:lnTo>
                      <a:pt x="507" y="705"/>
                    </a:lnTo>
                    <a:lnTo>
                      <a:pt x="461" y="727"/>
                    </a:lnTo>
                    <a:lnTo>
                      <a:pt x="430" y="743"/>
                    </a:lnTo>
                    <a:lnTo>
                      <a:pt x="372" y="759"/>
                    </a:lnTo>
                    <a:lnTo>
                      <a:pt x="320" y="775"/>
                    </a:lnTo>
                    <a:lnTo>
                      <a:pt x="262" y="794"/>
                    </a:lnTo>
                    <a:lnTo>
                      <a:pt x="181" y="807"/>
                    </a:lnTo>
                    <a:lnTo>
                      <a:pt x="120" y="817"/>
                    </a:lnTo>
                    <a:lnTo>
                      <a:pt x="0" y="820"/>
                    </a:lnTo>
                    <a:lnTo>
                      <a:pt x="1" y="891"/>
                    </a:lnTo>
                    <a:close/>
                  </a:path>
                </a:pathLst>
              </a:custGeom>
              <a:solidFill>
                <a:srgbClr val="B2B2B2"/>
              </a:solidFill>
              <a:ln w="9525">
                <a:solidFill>
                  <a:srgbClr val="003366"/>
                </a:solidFill>
                <a:round/>
                <a:headEnd/>
                <a:tailEnd/>
              </a:ln>
            </p:spPr>
            <p:txBody>
              <a:bodyPr/>
              <a:lstStyle/>
              <a:p>
                <a:pPr defTabSz="914400"/>
                <a:endParaRPr lang="en-US" dirty="0">
                  <a:solidFill>
                    <a:srgbClr val="404955"/>
                  </a:solidFill>
                </a:endParaRPr>
              </a:p>
            </p:txBody>
          </p:sp>
          <p:sp>
            <p:nvSpPr>
              <p:cNvPr id="101" name="Freeform 49"/>
              <p:cNvSpPr>
                <a:spLocks/>
              </p:cNvSpPr>
              <p:nvPr/>
            </p:nvSpPr>
            <p:spPr bwMode="auto">
              <a:xfrm>
                <a:off x="3377" y="960"/>
                <a:ext cx="891" cy="463"/>
              </a:xfrm>
              <a:custGeom>
                <a:avLst/>
                <a:gdLst>
                  <a:gd name="T0" fmla="*/ 2 w 1780"/>
                  <a:gd name="T1" fmla="*/ 15 h 924"/>
                  <a:gd name="T2" fmla="*/ 4 w 1780"/>
                  <a:gd name="T3" fmla="*/ 15 h 924"/>
                  <a:gd name="T4" fmla="*/ 5 w 1780"/>
                  <a:gd name="T5" fmla="*/ 15 h 924"/>
                  <a:gd name="T6" fmla="*/ 7 w 1780"/>
                  <a:gd name="T7" fmla="*/ 15 h 924"/>
                  <a:gd name="T8" fmla="*/ 9 w 1780"/>
                  <a:gd name="T9" fmla="*/ 14 h 924"/>
                  <a:gd name="T10" fmla="*/ 11 w 1780"/>
                  <a:gd name="T11" fmla="*/ 14 h 924"/>
                  <a:gd name="T12" fmla="*/ 13 w 1780"/>
                  <a:gd name="T13" fmla="*/ 13 h 924"/>
                  <a:gd name="T14" fmla="*/ 14 w 1780"/>
                  <a:gd name="T15" fmla="*/ 12 h 924"/>
                  <a:gd name="T16" fmla="*/ 16 w 1780"/>
                  <a:gd name="T17" fmla="*/ 11 h 924"/>
                  <a:gd name="T18" fmla="*/ 17 w 1780"/>
                  <a:gd name="T19" fmla="*/ 10 h 924"/>
                  <a:gd name="T20" fmla="*/ 19 w 1780"/>
                  <a:gd name="T21" fmla="*/ 9 h 924"/>
                  <a:gd name="T22" fmla="*/ 20 w 1780"/>
                  <a:gd name="T23" fmla="*/ 8 h 924"/>
                  <a:gd name="T24" fmla="*/ 22 w 1780"/>
                  <a:gd name="T25" fmla="*/ 7 h 924"/>
                  <a:gd name="T26" fmla="*/ 22 w 1780"/>
                  <a:gd name="T27" fmla="*/ 6 h 924"/>
                  <a:gd name="T28" fmla="*/ 27 w 1780"/>
                  <a:gd name="T29" fmla="*/ 6 h 924"/>
                  <a:gd name="T30" fmla="*/ 26 w 1780"/>
                  <a:gd name="T31" fmla="*/ 5 h 924"/>
                  <a:gd name="T32" fmla="*/ 25 w 1780"/>
                  <a:gd name="T33" fmla="*/ 4 h 924"/>
                  <a:gd name="T34" fmla="*/ 24 w 1780"/>
                  <a:gd name="T35" fmla="*/ 4 h 924"/>
                  <a:gd name="T36" fmla="*/ 23 w 1780"/>
                  <a:gd name="T37" fmla="*/ 3 h 924"/>
                  <a:gd name="T38" fmla="*/ 21 w 1780"/>
                  <a:gd name="T39" fmla="*/ 2 h 924"/>
                  <a:gd name="T40" fmla="*/ 20 w 1780"/>
                  <a:gd name="T41" fmla="*/ 1 h 924"/>
                  <a:gd name="T42" fmla="*/ 20 w 1780"/>
                  <a:gd name="T43" fmla="*/ 1 h 924"/>
                  <a:gd name="T44" fmla="*/ 19 w 1780"/>
                  <a:gd name="T45" fmla="*/ 1 h 924"/>
                  <a:gd name="T46" fmla="*/ 17 w 1780"/>
                  <a:gd name="T47" fmla="*/ 2 h 924"/>
                  <a:gd name="T48" fmla="*/ 16 w 1780"/>
                  <a:gd name="T49" fmla="*/ 2 h 924"/>
                  <a:gd name="T50" fmla="*/ 15 w 1780"/>
                  <a:gd name="T51" fmla="*/ 2 h 924"/>
                  <a:gd name="T52" fmla="*/ 14 w 1780"/>
                  <a:gd name="T53" fmla="*/ 3 h 924"/>
                  <a:gd name="T54" fmla="*/ 13 w 1780"/>
                  <a:gd name="T55" fmla="*/ 3 h 924"/>
                  <a:gd name="T56" fmla="*/ 12 w 1780"/>
                  <a:gd name="T57" fmla="*/ 3 h 924"/>
                  <a:gd name="T58" fmla="*/ 10 w 1780"/>
                  <a:gd name="T59" fmla="*/ 3 h 924"/>
                  <a:gd name="T60" fmla="*/ 16 w 1780"/>
                  <a:gd name="T61" fmla="*/ 5 h 924"/>
                  <a:gd name="T62" fmla="*/ 14 w 1780"/>
                  <a:gd name="T63" fmla="*/ 7 h 924"/>
                  <a:gd name="T64" fmla="*/ 13 w 1780"/>
                  <a:gd name="T65" fmla="*/ 8 h 924"/>
                  <a:gd name="T66" fmla="*/ 12 w 1780"/>
                  <a:gd name="T67" fmla="*/ 10 h 924"/>
                  <a:gd name="T68" fmla="*/ 11 w 1780"/>
                  <a:gd name="T69" fmla="*/ 11 h 924"/>
                  <a:gd name="T70" fmla="*/ 10 w 1780"/>
                  <a:gd name="T71" fmla="*/ 12 h 924"/>
                  <a:gd name="T72" fmla="*/ 8 w 1780"/>
                  <a:gd name="T73" fmla="*/ 12 h 924"/>
                  <a:gd name="T74" fmla="*/ 7 w 1780"/>
                  <a:gd name="T75" fmla="*/ 13 h 924"/>
                  <a:gd name="T76" fmla="*/ 5 w 1780"/>
                  <a:gd name="T77" fmla="*/ 14 h 924"/>
                  <a:gd name="T78" fmla="*/ 4 w 1780"/>
                  <a:gd name="T79" fmla="*/ 14 h 924"/>
                  <a:gd name="T80" fmla="*/ 2 w 1780"/>
                  <a:gd name="T81" fmla="*/ 15 h 9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0"/>
                  <a:gd name="T124" fmla="*/ 0 h 924"/>
                  <a:gd name="T125" fmla="*/ 1780 w 1780"/>
                  <a:gd name="T126" fmla="*/ 924 h 9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0" h="924">
                    <a:moveTo>
                      <a:pt x="0" y="918"/>
                    </a:moveTo>
                    <a:lnTo>
                      <a:pt x="98" y="924"/>
                    </a:lnTo>
                    <a:lnTo>
                      <a:pt x="147" y="924"/>
                    </a:lnTo>
                    <a:lnTo>
                      <a:pt x="205" y="924"/>
                    </a:lnTo>
                    <a:lnTo>
                      <a:pt x="260" y="921"/>
                    </a:lnTo>
                    <a:lnTo>
                      <a:pt x="314" y="918"/>
                    </a:lnTo>
                    <a:lnTo>
                      <a:pt x="370" y="911"/>
                    </a:lnTo>
                    <a:lnTo>
                      <a:pt x="418" y="902"/>
                    </a:lnTo>
                    <a:lnTo>
                      <a:pt x="472" y="891"/>
                    </a:lnTo>
                    <a:lnTo>
                      <a:pt x="537" y="874"/>
                    </a:lnTo>
                    <a:lnTo>
                      <a:pt x="596" y="854"/>
                    </a:lnTo>
                    <a:lnTo>
                      <a:pt x="651" y="837"/>
                    </a:lnTo>
                    <a:lnTo>
                      <a:pt x="712" y="814"/>
                    </a:lnTo>
                    <a:lnTo>
                      <a:pt x="771" y="787"/>
                    </a:lnTo>
                    <a:lnTo>
                      <a:pt x="829" y="760"/>
                    </a:lnTo>
                    <a:lnTo>
                      <a:pt x="878" y="733"/>
                    </a:lnTo>
                    <a:lnTo>
                      <a:pt x="934" y="706"/>
                    </a:lnTo>
                    <a:lnTo>
                      <a:pt x="980" y="680"/>
                    </a:lnTo>
                    <a:lnTo>
                      <a:pt x="1032" y="650"/>
                    </a:lnTo>
                    <a:lnTo>
                      <a:pt x="1083" y="619"/>
                    </a:lnTo>
                    <a:lnTo>
                      <a:pt x="1135" y="581"/>
                    </a:lnTo>
                    <a:lnTo>
                      <a:pt x="1181" y="551"/>
                    </a:lnTo>
                    <a:lnTo>
                      <a:pt x="1230" y="510"/>
                    </a:lnTo>
                    <a:lnTo>
                      <a:pt x="1275" y="473"/>
                    </a:lnTo>
                    <a:lnTo>
                      <a:pt x="1317" y="435"/>
                    </a:lnTo>
                    <a:lnTo>
                      <a:pt x="1352" y="394"/>
                    </a:lnTo>
                    <a:lnTo>
                      <a:pt x="1381" y="361"/>
                    </a:lnTo>
                    <a:lnTo>
                      <a:pt x="1404" y="323"/>
                    </a:lnTo>
                    <a:lnTo>
                      <a:pt x="1780" y="373"/>
                    </a:lnTo>
                    <a:lnTo>
                      <a:pt x="1721" y="347"/>
                    </a:lnTo>
                    <a:lnTo>
                      <a:pt x="1675" y="323"/>
                    </a:lnTo>
                    <a:lnTo>
                      <a:pt x="1620" y="299"/>
                    </a:lnTo>
                    <a:lnTo>
                      <a:pt x="1579" y="275"/>
                    </a:lnTo>
                    <a:lnTo>
                      <a:pt x="1543" y="253"/>
                    </a:lnTo>
                    <a:lnTo>
                      <a:pt x="1511" y="235"/>
                    </a:lnTo>
                    <a:lnTo>
                      <a:pt x="1479" y="211"/>
                    </a:lnTo>
                    <a:lnTo>
                      <a:pt x="1448" y="188"/>
                    </a:lnTo>
                    <a:lnTo>
                      <a:pt x="1414" y="162"/>
                    </a:lnTo>
                    <a:lnTo>
                      <a:pt x="1378" y="129"/>
                    </a:lnTo>
                    <a:lnTo>
                      <a:pt x="1339" y="98"/>
                    </a:lnTo>
                    <a:lnTo>
                      <a:pt x="1307" y="66"/>
                    </a:lnTo>
                    <a:lnTo>
                      <a:pt x="1273" y="30"/>
                    </a:lnTo>
                    <a:lnTo>
                      <a:pt x="1246" y="0"/>
                    </a:lnTo>
                    <a:lnTo>
                      <a:pt x="1217" y="11"/>
                    </a:lnTo>
                    <a:lnTo>
                      <a:pt x="1187" y="28"/>
                    </a:lnTo>
                    <a:lnTo>
                      <a:pt x="1156" y="42"/>
                    </a:lnTo>
                    <a:lnTo>
                      <a:pt x="1119" y="58"/>
                    </a:lnTo>
                    <a:lnTo>
                      <a:pt x="1081" y="74"/>
                    </a:lnTo>
                    <a:lnTo>
                      <a:pt x="1047" y="86"/>
                    </a:lnTo>
                    <a:lnTo>
                      <a:pt x="1013" y="96"/>
                    </a:lnTo>
                    <a:lnTo>
                      <a:pt x="975" y="108"/>
                    </a:lnTo>
                    <a:lnTo>
                      <a:pt x="936" y="118"/>
                    </a:lnTo>
                    <a:lnTo>
                      <a:pt x="894" y="129"/>
                    </a:lnTo>
                    <a:lnTo>
                      <a:pt x="856" y="139"/>
                    </a:lnTo>
                    <a:lnTo>
                      <a:pt x="820" y="149"/>
                    </a:lnTo>
                    <a:lnTo>
                      <a:pt x="780" y="156"/>
                    </a:lnTo>
                    <a:lnTo>
                      <a:pt x="742" y="165"/>
                    </a:lnTo>
                    <a:lnTo>
                      <a:pt x="706" y="173"/>
                    </a:lnTo>
                    <a:lnTo>
                      <a:pt x="664" y="182"/>
                    </a:lnTo>
                    <a:lnTo>
                      <a:pt x="609" y="189"/>
                    </a:lnTo>
                    <a:lnTo>
                      <a:pt x="996" y="259"/>
                    </a:lnTo>
                    <a:lnTo>
                      <a:pt x="970" y="313"/>
                    </a:lnTo>
                    <a:lnTo>
                      <a:pt x="941" y="353"/>
                    </a:lnTo>
                    <a:lnTo>
                      <a:pt x="884" y="428"/>
                    </a:lnTo>
                    <a:lnTo>
                      <a:pt x="852" y="464"/>
                    </a:lnTo>
                    <a:lnTo>
                      <a:pt x="820" y="497"/>
                    </a:lnTo>
                    <a:lnTo>
                      <a:pt x="761" y="554"/>
                    </a:lnTo>
                    <a:lnTo>
                      <a:pt x="725" y="588"/>
                    </a:lnTo>
                    <a:lnTo>
                      <a:pt x="683" y="629"/>
                    </a:lnTo>
                    <a:lnTo>
                      <a:pt x="644" y="659"/>
                    </a:lnTo>
                    <a:lnTo>
                      <a:pt x="612" y="686"/>
                    </a:lnTo>
                    <a:lnTo>
                      <a:pt x="579" y="712"/>
                    </a:lnTo>
                    <a:lnTo>
                      <a:pt x="540" y="739"/>
                    </a:lnTo>
                    <a:lnTo>
                      <a:pt x="498" y="766"/>
                    </a:lnTo>
                    <a:lnTo>
                      <a:pt x="456" y="787"/>
                    </a:lnTo>
                    <a:lnTo>
                      <a:pt x="415" y="811"/>
                    </a:lnTo>
                    <a:lnTo>
                      <a:pt x="363" y="830"/>
                    </a:lnTo>
                    <a:lnTo>
                      <a:pt x="314" y="846"/>
                    </a:lnTo>
                    <a:lnTo>
                      <a:pt x="260" y="860"/>
                    </a:lnTo>
                    <a:lnTo>
                      <a:pt x="208" y="874"/>
                    </a:lnTo>
                    <a:lnTo>
                      <a:pt x="153" y="887"/>
                    </a:lnTo>
                    <a:lnTo>
                      <a:pt x="93" y="899"/>
                    </a:lnTo>
                    <a:lnTo>
                      <a:pt x="0" y="918"/>
                    </a:lnTo>
                    <a:close/>
                  </a:path>
                </a:pathLst>
              </a:custGeom>
              <a:solidFill>
                <a:srgbClr val="B2B2B2"/>
              </a:solidFill>
              <a:ln w="9525">
                <a:solidFill>
                  <a:schemeClr val="tx1"/>
                </a:solidFill>
                <a:round/>
                <a:headEnd/>
                <a:tailEnd/>
              </a:ln>
            </p:spPr>
            <p:txBody>
              <a:bodyPr/>
              <a:lstStyle/>
              <a:p>
                <a:pPr defTabSz="914400"/>
                <a:endParaRPr lang="en-US" dirty="0">
                  <a:solidFill>
                    <a:srgbClr val="404955"/>
                  </a:solidFill>
                </a:endParaRPr>
              </a:p>
            </p:txBody>
          </p:sp>
        </p:grpSp>
      </p:grpSp>
    </p:spTree>
    <p:custDataLst>
      <p:tags r:id="rId1"/>
    </p:custDataLst>
    <p:extLst>
      <p:ext uri="{BB962C8B-B14F-4D97-AF65-F5344CB8AC3E}">
        <p14:creationId xmlns:p14="http://schemas.microsoft.com/office/powerpoint/2010/main" xmlns="" val="277269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7" grpId="0" animBg="1"/>
      <p:bldP spid="80" grpId="0" animBg="1"/>
      <p:bldP spid="81" grpId="0"/>
      <p:bldP spid="84" grpId="0"/>
      <p:bldP spid="92" grpId="0" animBg="1"/>
      <p:bldP spid="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9DF67F17-3E1A-4193-A15F-15F53DD43041}" type="slidenum">
              <a:rPr lang="en-GB" smtClean="0">
                <a:solidFill>
                  <a:srgbClr val="404955"/>
                </a:solidFill>
              </a:rPr>
              <a:pPr/>
              <a:t>7</a:t>
            </a:fld>
            <a:endParaRPr lang="en-GB" dirty="0">
              <a:solidFill>
                <a:srgbClr val="404955"/>
              </a:solidFill>
            </a:endParaRPr>
          </a:p>
        </p:txBody>
      </p:sp>
      <p:sp>
        <p:nvSpPr>
          <p:cNvPr id="2" name="Textplatzhalter 1"/>
          <p:cNvSpPr>
            <a:spLocks noGrp="1"/>
          </p:cNvSpPr>
          <p:nvPr>
            <p:ph type="body" sz="quarter" idx="4294967295"/>
          </p:nvPr>
        </p:nvSpPr>
        <p:spPr>
          <a:xfrm>
            <a:off x="683568" y="195486"/>
            <a:ext cx="7846637" cy="404906"/>
          </a:xfrm>
          <a:prstGeom prst="rect">
            <a:avLst/>
          </a:prstGeom>
        </p:spPr>
        <p:txBody>
          <a:bodyPr vert="horz" wrap="square" lIns="0" tIns="0" rIns="0" bIns="0" rtlCol="0" anchor="t" anchorCtr="0">
            <a:noAutofit/>
          </a:bodyPr>
          <a:lstStyle/>
          <a:p>
            <a:pPr marL="0" indent="0" algn="ctr">
              <a:lnSpc>
                <a:spcPct val="100000"/>
              </a:lnSpc>
              <a:buNone/>
            </a:pPr>
            <a:r>
              <a:rPr lang="en-GB" sz="2400" b="1" dirty="0" smtClean="0">
                <a:solidFill>
                  <a:schemeClr val="tx1"/>
                </a:solidFill>
              </a:rPr>
              <a:t>Scope and quotas to ensure diversity</a:t>
            </a:r>
            <a:endParaRPr lang="en-GB" sz="2400" b="1" dirty="0">
              <a:solidFill>
                <a:schemeClr val="tx1"/>
              </a:solidFill>
            </a:endParaRPr>
          </a:p>
          <a:p>
            <a:pPr marL="0" indent="0">
              <a:lnSpc>
                <a:spcPct val="100000"/>
              </a:lnSpc>
              <a:buNone/>
            </a:pPr>
            <a:endParaRPr lang="en-GB" sz="2400" b="1" dirty="0">
              <a:solidFill>
                <a:schemeClr val="tx1"/>
              </a:solidFill>
            </a:endParaRPr>
          </a:p>
        </p:txBody>
      </p:sp>
      <p:sp>
        <p:nvSpPr>
          <p:cNvPr id="12" name="Textplatzhalter 11"/>
          <p:cNvSpPr>
            <a:spLocks noGrp="1"/>
          </p:cNvSpPr>
          <p:nvPr>
            <p:ph type="body" sz="quarter" idx="4294967295"/>
          </p:nvPr>
        </p:nvSpPr>
        <p:spPr>
          <a:xfrm>
            <a:off x="683568" y="1059582"/>
            <a:ext cx="7846637" cy="3816002"/>
          </a:xfrm>
          <a:prstGeom prst="rect">
            <a:avLst/>
          </a:prstGeom>
        </p:spPr>
        <p:txBody>
          <a:bodyPr/>
          <a:lstStyle/>
          <a:p>
            <a:pPr lvl="0"/>
            <a:r>
              <a:rPr lang="en-GB" dirty="0" smtClean="0">
                <a:solidFill>
                  <a:srgbClr val="FF0000"/>
                </a:solidFill>
              </a:rPr>
              <a:t>Complex</a:t>
            </a:r>
            <a:r>
              <a:rPr lang="en-GB" dirty="0" smtClean="0"/>
              <a:t> </a:t>
            </a:r>
            <a:r>
              <a:rPr lang="en-GB" dirty="0"/>
              <a:t>cases accepted (e.g. non-unity, sequence listings)</a:t>
            </a:r>
          </a:p>
          <a:p>
            <a:pPr marL="0" indent="0">
              <a:buNone/>
            </a:pPr>
            <a:endParaRPr lang="en-GB" dirty="0"/>
          </a:p>
          <a:p>
            <a:r>
              <a:rPr lang="en-GB" dirty="0" smtClean="0"/>
              <a:t>Max </a:t>
            </a:r>
            <a:r>
              <a:rPr lang="en-GB" dirty="0"/>
              <a:t>number of </a:t>
            </a:r>
            <a:r>
              <a:rPr lang="en-GB" b="1" dirty="0"/>
              <a:t>applications per main </a:t>
            </a:r>
            <a:r>
              <a:rPr lang="en-GB" b="1" dirty="0" smtClean="0"/>
              <a:t>ISA </a:t>
            </a:r>
            <a:r>
              <a:rPr lang="en-GB" dirty="0" smtClean="0"/>
              <a:t>(100 =&gt; 50 per year)</a:t>
            </a:r>
          </a:p>
          <a:p>
            <a:endParaRPr lang="en-GB" dirty="0" smtClean="0"/>
          </a:p>
          <a:p>
            <a:pPr lvl="0"/>
            <a:r>
              <a:rPr lang="en-GB" dirty="0" smtClean="0"/>
              <a:t>Max </a:t>
            </a:r>
            <a:r>
              <a:rPr lang="en-GB" dirty="0"/>
              <a:t>number of </a:t>
            </a:r>
            <a:r>
              <a:rPr lang="en-GB" b="1" dirty="0"/>
              <a:t>applications per applicant</a:t>
            </a:r>
            <a:r>
              <a:rPr lang="en-GB" dirty="0"/>
              <a:t> </a:t>
            </a:r>
            <a:r>
              <a:rPr lang="en-GB" dirty="0" smtClean="0"/>
              <a:t>(10 =&gt; 5 per year)</a:t>
            </a:r>
            <a:endParaRPr lang="en-GB" dirty="0"/>
          </a:p>
          <a:p>
            <a:endParaRPr lang="en-GB" dirty="0"/>
          </a:p>
          <a:p>
            <a:r>
              <a:rPr lang="en-GB" dirty="0" smtClean="0"/>
              <a:t>Max </a:t>
            </a:r>
            <a:r>
              <a:rPr lang="en-GB" dirty="0"/>
              <a:t>number of </a:t>
            </a:r>
            <a:r>
              <a:rPr lang="en-GB" b="1" dirty="0" smtClean="0"/>
              <a:t>German </a:t>
            </a:r>
            <a:r>
              <a:rPr lang="en-GB" b="1" dirty="0"/>
              <a:t>and </a:t>
            </a:r>
            <a:r>
              <a:rPr lang="en-GB" b="1" dirty="0" smtClean="0"/>
              <a:t>French </a:t>
            </a:r>
            <a:r>
              <a:rPr lang="en-GB" dirty="0" smtClean="0"/>
              <a:t>files (10 =&gt; 5 per language)</a:t>
            </a:r>
          </a:p>
          <a:p>
            <a:pPr marL="0" indent="0">
              <a:buNone/>
            </a:pPr>
            <a:endParaRPr lang="en-GB" b="1" dirty="0"/>
          </a:p>
          <a:p>
            <a:pPr lvl="0"/>
            <a:r>
              <a:rPr lang="en-GB" dirty="0" smtClean="0"/>
              <a:t>Max </a:t>
            </a:r>
            <a:r>
              <a:rPr lang="en-GB" dirty="0"/>
              <a:t>number of applications </a:t>
            </a:r>
            <a:r>
              <a:rPr lang="en-GB" dirty="0" smtClean="0"/>
              <a:t>per </a:t>
            </a:r>
            <a:r>
              <a:rPr lang="en-GB" b="1" dirty="0" smtClean="0"/>
              <a:t>technical sector</a:t>
            </a:r>
            <a:r>
              <a:rPr lang="en-GB" dirty="0" smtClean="0"/>
              <a:t> (ICT, MM, HBC)</a:t>
            </a:r>
            <a:endParaRPr lang="en-GB" b="1" dirty="0" smtClean="0"/>
          </a:p>
        </p:txBody>
      </p:sp>
    </p:spTree>
    <p:custDataLst>
      <p:tags r:id="rId1"/>
    </p:custDataLst>
    <p:extLst>
      <p:ext uri="{BB962C8B-B14F-4D97-AF65-F5344CB8AC3E}">
        <p14:creationId xmlns:p14="http://schemas.microsoft.com/office/powerpoint/2010/main" xmlns="" val="4212907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9DF67F17-3E1A-4193-A15F-15F53DD43041}" type="slidenum">
              <a:rPr lang="en-GB" smtClean="0">
                <a:solidFill>
                  <a:srgbClr val="404955"/>
                </a:solidFill>
              </a:rPr>
              <a:pPr/>
              <a:t>8</a:t>
            </a:fld>
            <a:endParaRPr lang="en-GB" dirty="0">
              <a:solidFill>
                <a:srgbClr val="404955"/>
              </a:solidFill>
            </a:endParaRPr>
          </a:p>
        </p:txBody>
      </p:sp>
      <p:sp>
        <p:nvSpPr>
          <p:cNvPr id="2" name="Textplatzhalter 1"/>
          <p:cNvSpPr>
            <a:spLocks noGrp="1"/>
          </p:cNvSpPr>
          <p:nvPr>
            <p:ph type="body" sz="quarter" idx="4294967295"/>
          </p:nvPr>
        </p:nvSpPr>
        <p:spPr>
          <a:xfrm>
            <a:off x="686176" y="268288"/>
            <a:ext cx="7846637" cy="404906"/>
          </a:xfrm>
          <a:prstGeom prst="rect">
            <a:avLst/>
          </a:prstGeom>
        </p:spPr>
        <p:txBody>
          <a:bodyPr vert="horz" wrap="square" lIns="0" tIns="0" rIns="0" bIns="0" rtlCol="0" anchor="t" anchorCtr="0">
            <a:noAutofit/>
          </a:bodyPr>
          <a:lstStyle/>
          <a:p>
            <a:pPr marL="0" indent="0" algn="ctr">
              <a:lnSpc>
                <a:spcPct val="100000"/>
              </a:lnSpc>
              <a:buNone/>
            </a:pPr>
            <a:r>
              <a:rPr lang="en-GB" sz="2400" b="1" dirty="0" smtClean="0">
                <a:solidFill>
                  <a:schemeClr val="tx1"/>
                </a:solidFill>
              </a:rPr>
              <a:t>A user-driven pilot: participation requirements</a:t>
            </a:r>
            <a:endParaRPr lang="en-GB" sz="2400" b="1" dirty="0">
              <a:solidFill>
                <a:schemeClr val="tx1"/>
              </a:solidFill>
            </a:endParaRPr>
          </a:p>
          <a:p>
            <a:pPr marL="0" indent="0">
              <a:lnSpc>
                <a:spcPct val="100000"/>
              </a:lnSpc>
              <a:buNone/>
            </a:pPr>
            <a:endParaRPr lang="en-GB" sz="2400" b="1" dirty="0">
              <a:solidFill>
                <a:schemeClr val="tx1"/>
              </a:solidFill>
            </a:endParaRPr>
          </a:p>
        </p:txBody>
      </p:sp>
      <p:sp>
        <p:nvSpPr>
          <p:cNvPr id="12" name="Textplatzhalter 11"/>
          <p:cNvSpPr>
            <a:spLocks noGrp="1"/>
          </p:cNvSpPr>
          <p:nvPr>
            <p:ph type="body" sz="quarter" idx="4294967295"/>
          </p:nvPr>
        </p:nvSpPr>
        <p:spPr>
          <a:xfrm>
            <a:off x="683568" y="843558"/>
            <a:ext cx="7992888" cy="3816002"/>
          </a:xfrm>
          <a:prstGeom prst="rect">
            <a:avLst/>
          </a:prstGeom>
        </p:spPr>
        <p:txBody>
          <a:bodyPr/>
          <a:lstStyle/>
          <a:p>
            <a:r>
              <a:rPr lang="en-GB" dirty="0" smtClean="0"/>
              <a:t>All </a:t>
            </a:r>
            <a:r>
              <a:rPr lang="en-GB" dirty="0"/>
              <a:t>d</a:t>
            </a:r>
            <a:r>
              <a:rPr lang="en-GB" dirty="0" smtClean="0"/>
              <a:t>etails available in EPO Notice (</a:t>
            </a:r>
            <a:r>
              <a:rPr lang="en-GB" dirty="0" smtClean="0">
                <a:hlinkClick r:id="rId4"/>
              </a:rPr>
              <a:t>OJ 2018, A47</a:t>
            </a:r>
            <a:r>
              <a:rPr lang="en-GB" dirty="0" smtClean="0"/>
              <a:t>) &amp; Website update</a:t>
            </a:r>
          </a:p>
          <a:p>
            <a:pPr marL="0" indent="0">
              <a:buNone/>
            </a:pPr>
            <a:endParaRPr lang="en-GB" dirty="0" smtClean="0"/>
          </a:p>
          <a:p>
            <a:r>
              <a:rPr lang="en-GB" dirty="0" smtClean="0"/>
              <a:t>Request </a:t>
            </a:r>
            <a:r>
              <a:rPr lang="en-GB" dirty="0"/>
              <a:t>to participate must be filed </a:t>
            </a:r>
            <a:r>
              <a:rPr lang="en-GB" b="1" dirty="0"/>
              <a:t>together</a:t>
            </a:r>
            <a:r>
              <a:rPr lang="en-GB" dirty="0"/>
              <a:t> with </a:t>
            </a:r>
            <a:r>
              <a:rPr lang="en-GB" dirty="0" smtClean="0"/>
              <a:t>PCT application</a:t>
            </a:r>
          </a:p>
          <a:p>
            <a:endParaRPr lang="en-GB" dirty="0"/>
          </a:p>
          <a:p>
            <a:r>
              <a:rPr lang="en-GB" dirty="0"/>
              <a:t>P</a:t>
            </a:r>
            <a:r>
              <a:rPr lang="en-GB" dirty="0" smtClean="0"/>
              <a:t>articipation </a:t>
            </a:r>
            <a:r>
              <a:rPr lang="en-GB" dirty="0"/>
              <a:t>form and </a:t>
            </a:r>
            <a:r>
              <a:rPr lang="en-GB" dirty="0" smtClean="0"/>
              <a:t>PCT application </a:t>
            </a:r>
            <a:r>
              <a:rPr lang="en-GB" dirty="0"/>
              <a:t>must </a:t>
            </a:r>
            <a:r>
              <a:rPr lang="en-GB" dirty="0" smtClean="0"/>
              <a:t>be filed </a:t>
            </a:r>
            <a:r>
              <a:rPr lang="en-GB" dirty="0"/>
              <a:t>in </a:t>
            </a:r>
            <a:r>
              <a:rPr lang="en-GB" b="1" dirty="0"/>
              <a:t>electronic form </a:t>
            </a:r>
            <a:r>
              <a:rPr lang="en-GB" dirty="0"/>
              <a:t>at the receiving Office </a:t>
            </a:r>
            <a:r>
              <a:rPr lang="en-GB" dirty="0" smtClean="0"/>
              <a:t>(IP5 or IB) – at the EPO: </a:t>
            </a:r>
            <a:r>
              <a:rPr lang="en-GB" dirty="0" err="1" smtClean="0"/>
              <a:t>ePCT</a:t>
            </a:r>
            <a:r>
              <a:rPr lang="en-GB" dirty="0" smtClean="0"/>
              <a:t> &amp; OLF</a:t>
            </a:r>
          </a:p>
          <a:p>
            <a:pPr marL="0" indent="0">
              <a:buNone/>
            </a:pPr>
            <a:endParaRPr lang="en-GB" dirty="0"/>
          </a:p>
          <a:p>
            <a:r>
              <a:rPr lang="en-GB" dirty="0" smtClean="0"/>
              <a:t>Participation with ISA-EP </a:t>
            </a:r>
            <a:r>
              <a:rPr lang="en-GB" dirty="0"/>
              <a:t>was </a:t>
            </a:r>
            <a:r>
              <a:rPr lang="en-GB" dirty="0" smtClean="0"/>
              <a:t>open in July only for files in </a:t>
            </a:r>
            <a:r>
              <a:rPr lang="en-GB" b="1" dirty="0" smtClean="0"/>
              <a:t>English</a:t>
            </a:r>
            <a:r>
              <a:rPr lang="en-GB" dirty="0" smtClean="0"/>
              <a:t> – closed early Sept. 2018 as the quota (40 files) was exceeded already</a:t>
            </a:r>
            <a:endParaRPr lang="en-GB" b="1" dirty="0" smtClean="0"/>
          </a:p>
          <a:p>
            <a:endParaRPr lang="en-GB" dirty="0"/>
          </a:p>
          <a:p>
            <a:r>
              <a:rPr lang="en-GB" dirty="0"/>
              <a:t>Participation </a:t>
            </a:r>
            <a:r>
              <a:rPr lang="en-GB" dirty="0" smtClean="0"/>
              <a:t>will be reopen in July 2019 for </a:t>
            </a:r>
            <a:r>
              <a:rPr lang="en-GB" dirty="0"/>
              <a:t>files in </a:t>
            </a:r>
            <a:r>
              <a:rPr lang="en-GB" b="1" dirty="0" smtClean="0"/>
              <a:t>English</a:t>
            </a:r>
          </a:p>
        </p:txBody>
      </p:sp>
    </p:spTree>
    <p:custDataLst>
      <p:tags r:id="rId1"/>
    </p:custDataLst>
    <p:extLst>
      <p:ext uri="{BB962C8B-B14F-4D97-AF65-F5344CB8AC3E}">
        <p14:creationId xmlns:p14="http://schemas.microsoft.com/office/powerpoint/2010/main" xmlns="" val="262843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9DF67F17-3E1A-4193-A15F-15F53DD43041}" type="slidenum">
              <a:rPr lang="en-GB" smtClean="0"/>
              <a:pPr/>
              <a:t>9</a:t>
            </a:fld>
            <a:endParaRPr lang="en-GB" dirty="0"/>
          </a:p>
        </p:txBody>
      </p:sp>
      <p:sp>
        <p:nvSpPr>
          <p:cNvPr id="2" name="Textplatzhalter 1"/>
          <p:cNvSpPr>
            <a:spLocks noGrp="1"/>
          </p:cNvSpPr>
          <p:nvPr>
            <p:ph type="body" sz="quarter" idx="4294967295"/>
          </p:nvPr>
        </p:nvSpPr>
        <p:spPr>
          <a:xfrm>
            <a:off x="686176" y="268288"/>
            <a:ext cx="7846637" cy="404906"/>
          </a:xfrm>
          <a:prstGeom prst="rect">
            <a:avLst/>
          </a:prstGeom>
        </p:spPr>
        <p:txBody>
          <a:bodyPr vert="horz" wrap="square" lIns="0" tIns="0" rIns="0" bIns="0" rtlCol="0" anchor="t" anchorCtr="0">
            <a:noAutofit/>
          </a:bodyPr>
          <a:lstStyle/>
          <a:p>
            <a:pPr marL="0" indent="0" algn="ctr">
              <a:lnSpc>
                <a:spcPct val="100000"/>
              </a:lnSpc>
              <a:buNone/>
            </a:pPr>
            <a:r>
              <a:rPr lang="en-GB" sz="2400" b="1" dirty="0" smtClean="0">
                <a:solidFill>
                  <a:schemeClr val="tx1"/>
                </a:solidFill>
              </a:rPr>
              <a:t>CS&amp;E Pilot – </a:t>
            </a:r>
            <a:r>
              <a:rPr lang="en-GB" sz="2400" b="1" dirty="0">
                <a:solidFill>
                  <a:schemeClr val="tx1"/>
                </a:solidFill>
              </a:rPr>
              <a:t>EPO – </a:t>
            </a:r>
            <a:r>
              <a:rPr lang="en-GB" sz="2400" b="1" dirty="0" smtClean="0">
                <a:solidFill>
                  <a:schemeClr val="tx1"/>
                </a:solidFill>
              </a:rPr>
              <a:t>Status as of </a:t>
            </a:r>
            <a:r>
              <a:rPr lang="en-GB" sz="2400" b="1" dirty="0" smtClean="0">
                <a:solidFill>
                  <a:srgbClr val="FF0000"/>
                </a:solidFill>
              </a:rPr>
              <a:t>24.10.2018</a:t>
            </a:r>
            <a:endParaRPr lang="en-GB" sz="2400" b="1" dirty="0">
              <a:solidFill>
                <a:srgbClr val="FF0000"/>
              </a:solidFill>
            </a:endParaRPr>
          </a:p>
          <a:p>
            <a:pPr marL="0" indent="0">
              <a:lnSpc>
                <a:spcPct val="100000"/>
              </a:lnSpc>
              <a:buNone/>
            </a:pPr>
            <a:endParaRPr lang="en-GB" sz="2400" b="1" dirty="0">
              <a:solidFill>
                <a:schemeClr val="tx1"/>
              </a:solidFill>
            </a:endParaRPr>
          </a:p>
        </p:txBody>
      </p:sp>
      <p:sp>
        <p:nvSpPr>
          <p:cNvPr id="12" name="Textplatzhalter 11"/>
          <p:cNvSpPr>
            <a:spLocks noGrp="1"/>
          </p:cNvSpPr>
          <p:nvPr>
            <p:ph type="body" sz="quarter" idx="4294967295"/>
          </p:nvPr>
        </p:nvSpPr>
        <p:spPr>
          <a:xfrm>
            <a:off x="395536" y="915566"/>
            <a:ext cx="8280920" cy="3816002"/>
          </a:xfrm>
          <a:prstGeom prst="rect">
            <a:avLst/>
          </a:prstGeom>
        </p:spPr>
        <p:txBody>
          <a:bodyPr/>
          <a:lstStyle/>
          <a:p>
            <a:pPr marL="215935" lvl="1">
              <a:buFont typeface="Wingdings" pitchFamily="2" charset="2"/>
              <a:buChar char="§"/>
            </a:pPr>
            <a:r>
              <a:rPr lang="en-GB" dirty="0"/>
              <a:t>EPO as </a:t>
            </a:r>
            <a:r>
              <a:rPr lang="en-GB" u="sng" dirty="0"/>
              <a:t>main ISA</a:t>
            </a:r>
            <a:r>
              <a:rPr lang="en-GB" dirty="0"/>
              <a:t> </a:t>
            </a:r>
            <a:r>
              <a:rPr lang="en-GB" dirty="0" smtClean="0"/>
              <a:t>has accepted </a:t>
            </a:r>
            <a:r>
              <a:rPr lang="en-GB" dirty="0" smtClean="0">
                <a:solidFill>
                  <a:srgbClr val="FF0000"/>
                </a:solidFill>
              </a:rPr>
              <a:t>41</a:t>
            </a:r>
            <a:r>
              <a:rPr lang="en-GB" dirty="0" smtClean="0"/>
              <a:t> requests in the Pilot </a:t>
            </a:r>
          </a:p>
          <a:p>
            <a:pPr marL="0" lvl="1" indent="0">
              <a:buNone/>
            </a:pPr>
            <a:endParaRPr lang="en-GB" dirty="0" smtClean="0">
              <a:solidFill>
                <a:srgbClr val="FF0000"/>
              </a:solidFill>
            </a:endParaRPr>
          </a:p>
          <a:p>
            <a:pPr marL="558834" lvl="2" indent="-342900">
              <a:buFont typeface="Wingdings" panose="05000000000000000000" pitchFamily="2" charset="2"/>
              <a:buChar char="Ø"/>
            </a:pPr>
            <a:r>
              <a:rPr lang="en-GB" dirty="0" smtClean="0">
                <a:solidFill>
                  <a:srgbClr val="FF0000"/>
                </a:solidFill>
              </a:rPr>
              <a:t>13</a:t>
            </a:r>
            <a:r>
              <a:rPr lang="en-GB" dirty="0" smtClean="0"/>
              <a:t> </a:t>
            </a:r>
            <a:r>
              <a:rPr lang="en-GB" dirty="0"/>
              <a:t>from </a:t>
            </a:r>
            <a:r>
              <a:rPr lang="en-GB" dirty="0" smtClean="0"/>
              <a:t>RO-EP, </a:t>
            </a:r>
            <a:r>
              <a:rPr lang="en-GB" dirty="0" smtClean="0">
                <a:solidFill>
                  <a:srgbClr val="FF0000"/>
                </a:solidFill>
              </a:rPr>
              <a:t>20</a:t>
            </a:r>
            <a:r>
              <a:rPr lang="en-GB" dirty="0" smtClean="0"/>
              <a:t> from RO-US, </a:t>
            </a:r>
            <a:r>
              <a:rPr lang="en-GB" dirty="0" smtClean="0">
                <a:solidFill>
                  <a:srgbClr val="FF0000"/>
                </a:solidFill>
              </a:rPr>
              <a:t>7</a:t>
            </a:r>
            <a:r>
              <a:rPr lang="en-GB" dirty="0" smtClean="0"/>
              <a:t> </a:t>
            </a:r>
            <a:r>
              <a:rPr lang="en-GB" dirty="0"/>
              <a:t>from </a:t>
            </a:r>
            <a:r>
              <a:rPr lang="en-GB" dirty="0" smtClean="0"/>
              <a:t>RO-IB, </a:t>
            </a:r>
            <a:r>
              <a:rPr lang="en-GB" dirty="0">
                <a:solidFill>
                  <a:srgbClr val="FF0000"/>
                </a:solidFill>
              </a:rPr>
              <a:t>1</a:t>
            </a:r>
            <a:r>
              <a:rPr lang="en-GB" dirty="0" smtClean="0"/>
              <a:t> </a:t>
            </a:r>
            <a:r>
              <a:rPr lang="en-GB" dirty="0"/>
              <a:t>from </a:t>
            </a:r>
            <a:r>
              <a:rPr lang="en-GB" dirty="0" smtClean="0"/>
              <a:t>RO-JP</a:t>
            </a:r>
          </a:p>
          <a:p>
            <a:pPr marL="558834" lvl="2" indent="-342900">
              <a:buFont typeface="Wingdings" panose="05000000000000000000" pitchFamily="2" charset="2"/>
              <a:buChar char="Ø"/>
            </a:pPr>
            <a:r>
              <a:rPr lang="en-GB" dirty="0" smtClean="0">
                <a:solidFill>
                  <a:srgbClr val="FF0000"/>
                </a:solidFill>
              </a:rPr>
              <a:t>26</a:t>
            </a:r>
            <a:r>
              <a:rPr lang="en-GB" dirty="0" smtClean="0"/>
              <a:t> </a:t>
            </a:r>
            <a:r>
              <a:rPr lang="en-GB" dirty="0"/>
              <a:t>final ISR &amp; </a:t>
            </a:r>
            <a:r>
              <a:rPr lang="en-GB" dirty="0" smtClean="0"/>
              <a:t>WO (CS&amp;E mode) have been issued by ISA-EP</a:t>
            </a:r>
          </a:p>
          <a:p>
            <a:pPr marL="215934" lvl="2" indent="0">
              <a:buNone/>
            </a:pPr>
            <a:endParaRPr lang="en-GB" dirty="0"/>
          </a:p>
          <a:p>
            <a:r>
              <a:rPr lang="en-GB" dirty="0" smtClean="0"/>
              <a:t>EPO as </a:t>
            </a:r>
            <a:r>
              <a:rPr lang="en-GB" u="sng" dirty="0"/>
              <a:t>peer </a:t>
            </a:r>
            <a:r>
              <a:rPr lang="en-GB" u="sng" dirty="0" smtClean="0"/>
              <a:t>ISA</a:t>
            </a:r>
            <a:r>
              <a:rPr lang="en-GB" dirty="0" smtClean="0"/>
              <a:t> </a:t>
            </a:r>
            <a:r>
              <a:rPr lang="en-GB" dirty="0"/>
              <a:t>has </a:t>
            </a:r>
            <a:r>
              <a:rPr lang="en-GB" dirty="0" smtClean="0"/>
              <a:t>received </a:t>
            </a:r>
            <a:r>
              <a:rPr lang="en-GB" dirty="0" smtClean="0">
                <a:solidFill>
                  <a:srgbClr val="FF0000"/>
                </a:solidFill>
              </a:rPr>
              <a:t>31</a:t>
            </a:r>
            <a:r>
              <a:rPr lang="en-GB" dirty="0" smtClean="0"/>
              <a:t> provisional ISR &amp; WO from IP5 ISAs</a:t>
            </a:r>
          </a:p>
          <a:p>
            <a:pPr marL="0" indent="0">
              <a:buNone/>
            </a:pPr>
            <a:endParaRPr lang="en-GB" dirty="0" smtClean="0"/>
          </a:p>
          <a:p>
            <a:pPr lvl="1">
              <a:buFont typeface="Wingdings" panose="05000000000000000000" pitchFamily="2" charset="2"/>
              <a:buChar char="Ø"/>
            </a:pPr>
            <a:r>
              <a:rPr lang="en-GB">
                <a:solidFill>
                  <a:srgbClr val="FF0000"/>
                </a:solidFill>
              </a:rPr>
              <a:t> </a:t>
            </a:r>
            <a:r>
              <a:rPr lang="en-GB" smtClean="0">
                <a:solidFill>
                  <a:srgbClr val="FF0000"/>
                </a:solidFill>
              </a:rPr>
              <a:t>19</a:t>
            </a:r>
            <a:r>
              <a:rPr lang="en-GB" smtClean="0"/>
              <a:t> </a:t>
            </a:r>
            <a:r>
              <a:rPr lang="en-GB" dirty="0" smtClean="0"/>
              <a:t>from ISA-US</a:t>
            </a:r>
            <a:r>
              <a:rPr lang="en-GB" smtClean="0"/>
              <a:t>, </a:t>
            </a:r>
            <a:r>
              <a:rPr lang="en-GB" dirty="0">
                <a:solidFill>
                  <a:srgbClr val="FF0000"/>
                </a:solidFill>
              </a:rPr>
              <a:t>5</a:t>
            </a:r>
            <a:r>
              <a:rPr lang="en-GB" smtClean="0"/>
              <a:t> </a:t>
            </a:r>
            <a:r>
              <a:rPr lang="en-GB" dirty="0" smtClean="0"/>
              <a:t>from ISA-CN, </a:t>
            </a:r>
            <a:r>
              <a:rPr lang="en-GB" dirty="0" smtClean="0">
                <a:solidFill>
                  <a:srgbClr val="FF0000"/>
                </a:solidFill>
              </a:rPr>
              <a:t>4</a:t>
            </a:r>
            <a:r>
              <a:rPr lang="en-GB" dirty="0" smtClean="0"/>
              <a:t> from ISA-KR and </a:t>
            </a:r>
            <a:r>
              <a:rPr lang="en-GB" dirty="0" smtClean="0">
                <a:solidFill>
                  <a:srgbClr val="FF0000"/>
                </a:solidFill>
              </a:rPr>
              <a:t>3</a:t>
            </a:r>
            <a:r>
              <a:rPr lang="en-GB" dirty="0" smtClean="0"/>
              <a:t> from ISA-JP</a:t>
            </a:r>
            <a:endParaRPr lang="en-GB" dirty="0"/>
          </a:p>
          <a:p>
            <a:pPr lvl="1">
              <a:buFont typeface="Wingdings" panose="05000000000000000000" pitchFamily="2" charset="2"/>
              <a:buChar char="Ø"/>
            </a:pPr>
            <a:r>
              <a:rPr lang="en-GB" dirty="0" smtClean="0"/>
              <a:t> </a:t>
            </a:r>
            <a:r>
              <a:rPr lang="en-GB" dirty="0" smtClean="0">
                <a:solidFill>
                  <a:srgbClr val="FF0000"/>
                </a:solidFill>
              </a:rPr>
              <a:t>20</a:t>
            </a:r>
            <a:r>
              <a:rPr lang="en-GB" dirty="0" smtClean="0"/>
              <a:t> peer contributions have been issued by EPO as peer ISA</a:t>
            </a:r>
          </a:p>
        </p:txBody>
      </p:sp>
    </p:spTree>
    <p:custDataLst>
      <p:tags r:id="rId1"/>
    </p:custDataLst>
    <p:extLst>
      <p:ext uri="{BB962C8B-B14F-4D97-AF65-F5344CB8AC3E}">
        <p14:creationId xmlns:p14="http://schemas.microsoft.com/office/powerpoint/2010/main" xmlns="" val="382508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CT_presentations_FR">
  <a:themeElements>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_presentations_F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_presentations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_presentations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_presentations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_presentations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_presentations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_presentations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_presentations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_presentations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_presentations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_presentations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_presentations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PO Template">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EPO Template German.potx" id="{DA80B3F9-6BE6-495E-953C-2271A08F7B68}" vid="{25762C69-4921-4855-B156-EB4943BE6254}"/>
    </a:ext>
  </a:extLst>
</a:theme>
</file>

<file path=ppt/theme/theme6.xml><?xml version="1.0" encoding="utf-8"?>
<a:theme xmlns:a="http://schemas.openxmlformats.org/drawingml/2006/main" name="2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PO Template English">
  <a:themeElements>
    <a:clrScheme name="EPO">
      <a:dk1>
        <a:srgbClr val="404955"/>
      </a:dk1>
      <a:lt1>
        <a:srgbClr val="FFFFFF"/>
      </a:lt1>
      <a:dk2>
        <a:srgbClr val="C1CCD5"/>
      </a:dk2>
      <a:lt2>
        <a:srgbClr val="D0D19F"/>
      </a:lt2>
      <a:accent1>
        <a:srgbClr val="404955"/>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TotalTime>
  <Words>1994</Words>
  <Application>Microsoft Office PowerPoint</Application>
  <PresentationFormat>On-screen Show (16:9)</PresentationFormat>
  <Paragraphs>257</Paragraphs>
  <Slides>14</Slides>
  <Notes>12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14</vt:i4>
      </vt:variant>
    </vt:vector>
  </HeadingPairs>
  <TitlesOfParts>
    <vt:vector size="22" baseType="lpstr">
      <vt:lpstr>EPO Template English</vt:lpstr>
      <vt:lpstr>1_EPO Template English</vt:lpstr>
      <vt:lpstr>EPOTest</vt:lpstr>
      <vt:lpstr>PCT_presentations_FR</vt:lpstr>
      <vt:lpstr>EPO Template</vt:lpstr>
      <vt:lpstr>2_EPO Template English</vt:lpstr>
      <vt:lpstr>3_EPO Template English</vt:lpstr>
      <vt:lpstr>think-cell Folie</vt:lpstr>
      <vt:lpstr>AIPLA – Committee on PCT Issues</vt:lpstr>
      <vt:lpstr>US applicants and the EPO as ISA</vt:lpstr>
      <vt:lpstr>EPO as ISA: latest news</vt:lpstr>
      <vt:lpstr>Slide 4</vt:lpstr>
      <vt:lpstr>Slide 5</vt:lpstr>
      <vt:lpstr>Slide 6</vt:lpstr>
      <vt:lpstr>Slide 7</vt:lpstr>
      <vt:lpstr>Slide 8</vt:lpstr>
      <vt:lpstr>Slide 9</vt:lpstr>
      <vt:lpstr>US applicants and the EPO as IPEA</vt:lpstr>
      <vt:lpstr>EPO as IPEA and DO: latest news</vt:lpstr>
      <vt:lpstr>Slide 12</vt:lpstr>
      <vt:lpstr>Slide 13</vt:lpstr>
      <vt:lpstr>Slide 14</vt:lpstr>
    </vt:vector>
  </TitlesOfParts>
  <Company>European Patent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 PPH status update Visit of SIPO delegation, 5 – 7 September 2016</dc:title>
  <dc:creator>Rigopoulos Panagiotis</dc:creator>
  <cp:lastModifiedBy>c</cp:lastModifiedBy>
  <cp:revision>108</cp:revision>
  <cp:lastPrinted>2017-10-31T14:15:13Z</cp:lastPrinted>
  <dcterms:created xsi:type="dcterms:W3CDTF">2016-08-11T10:32:49Z</dcterms:created>
  <dcterms:modified xsi:type="dcterms:W3CDTF">2018-10-25T12:57:10Z</dcterms:modified>
</cp:coreProperties>
</file>