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477" r:id="rId2"/>
    <p:sldId id="1572" r:id="rId3"/>
    <p:sldId id="1520" r:id="rId4"/>
    <p:sldId id="1521" r:id="rId5"/>
    <p:sldId id="1523" r:id="rId6"/>
    <p:sldId id="1524" r:id="rId7"/>
    <p:sldId id="1526" r:id="rId8"/>
    <p:sldId id="1527" r:id="rId9"/>
    <p:sldId id="1528" r:id="rId10"/>
    <p:sldId id="1529" r:id="rId11"/>
    <p:sldId id="1534" r:id="rId12"/>
    <p:sldId id="1535" r:id="rId13"/>
    <p:sldId id="1570" r:id="rId14"/>
    <p:sldId id="1504" r:id="rId15"/>
    <p:sldId id="1573" r:id="rId16"/>
    <p:sldId id="1574" r:id="rId17"/>
    <p:sldId id="1575" r:id="rId18"/>
    <p:sldId id="1576" r:id="rId19"/>
    <p:sldId id="1518" r:id="rId20"/>
    <p:sldId id="1578" r:id="rId21"/>
    <p:sldId id="1579" r:id="rId22"/>
    <p:sldId id="1581" r:id="rId23"/>
    <p:sldId id="1580" r:id="rId24"/>
    <p:sldId id="1583" r:id="rId25"/>
    <p:sldId id="1582" r:id="rId2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3333CC"/>
    <a:srgbClr val="FF3217"/>
    <a:srgbClr val="990033"/>
    <a:srgbClr val="70899B"/>
    <a:srgbClr val="7086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650" autoAdjust="0"/>
  </p:normalViewPr>
  <p:slideViewPr>
    <p:cSldViewPr>
      <p:cViewPr>
        <p:scale>
          <a:sx n="100" d="100"/>
          <a:sy n="100" d="100"/>
        </p:scale>
        <p:origin x="-2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-1188" y="207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60"/>
      <c:depthPercent val="2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9646464646464682E-2"/>
          <c:y val="4.7218049412646575E-2"/>
          <c:w val="0.89988241697800819"/>
          <c:h val="0.8733868587645511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Filings by year</c:v>
                </c:pt>
              </c:strCache>
            </c:strRef>
          </c:tx>
          <c:spPr>
            <a:solidFill>
              <a:srgbClr val="C0C0C0"/>
            </a:solidFill>
            <a:ln w="36690">
              <a:noFill/>
            </a:ln>
          </c:spPr>
          <c:cat>
            <c:strRef>
              <c:f>Sheet1!$B$1:$AO$1</c:f>
              <c:strCache>
                <c:ptCount val="40"/>
                <c:pt idx="0">
                  <c:v>78</c:v>
                </c:pt>
                <c:pt idx="1">
                  <c:v>79</c:v>
                </c:pt>
                <c:pt idx="2">
                  <c:v>80</c:v>
                </c:pt>
                <c:pt idx="3">
                  <c:v>81</c:v>
                </c:pt>
                <c:pt idx="4">
                  <c:v>82</c:v>
                </c:pt>
                <c:pt idx="5">
                  <c:v>83</c:v>
                </c:pt>
                <c:pt idx="6">
                  <c:v>84</c:v>
                </c:pt>
                <c:pt idx="7">
                  <c:v>85</c:v>
                </c:pt>
                <c:pt idx="8">
                  <c:v>86</c:v>
                </c:pt>
                <c:pt idx="9">
                  <c:v>87</c:v>
                </c:pt>
                <c:pt idx="10">
                  <c:v>88</c:v>
                </c:pt>
                <c:pt idx="11">
                  <c:v>89</c:v>
                </c:pt>
                <c:pt idx="12">
                  <c:v>90</c:v>
                </c:pt>
                <c:pt idx="13">
                  <c:v>91</c:v>
                </c:pt>
                <c:pt idx="14">
                  <c:v>92</c:v>
                </c:pt>
                <c:pt idx="15">
                  <c:v>93</c:v>
                </c:pt>
                <c:pt idx="16">
                  <c:v>94</c:v>
                </c:pt>
                <c:pt idx="17">
                  <c:v>95</c:v>
                </c:pt>
                <c:pt idx="18">
                  <c:v>96</c:v>
                </c:pt>
                <c:pt idx="19">
                  <c:v>97</c:v>
                </c:pt>
                <c:pt idx="20">
                  <c:v>98</c:v>
                </c:pt>
                <c:pt idx="21">
                  <c:v>99</c:v>
                </c:pt>
                <c:pt idx="22">
                  <c:v>00</c:v>
                </c:pt>
                <c:pt idx="23">
                  <c:v>01</c:v>
                </c:pt>
                <c:pt idx="24">
                  <c:v>02</c:v>
                </c:pt>
                <c:pt idx="25">
                  <c:v>03</c:v>
                </c:pt>
                <c:pt idx="26">
                  <c:v>04</c:v>
                </c:pt>
                <c:pt idx="27">
                  <c:v>05</c:v>
                </c:pt>
                <c:pt idx="28">
                  <c:v>06</c:v>
                </c:pt>
                <c:pt idx="29">
                  <c:v>07</c:v>
                </c:pt>
                <c:pt idx="30">
                  <c:v>08</c:v>
                </c:pt>
                <c:pt idx="31">
                  <c:v>09</c:v>
                </c:pt>
                <c:pt idx="32">
                  <c:v>10</c:v>
                </c:pt>
                <c:pt idx="33">
                  <c:v>11</c:v>
                </c:pt>
                <c:pt idx="34">
                  <c:v>12</c:v>
                </c:pt>
                <c:pt idx="35">
                  <c:v>13</c:v>
                </c:pt>
                <c:pt idx="36">
                  <c:v>14</c:v>
                </c:pt>
                <c:pt idx="37">
                  <c:v>15</c:v>
                </c:pt>
                <c:pt idx="38">
                  <c:v>16</c:v>
                </c:pt>
                <c:pt idx="39">
                  <c:v>17</c:v>
                </c:pt>
              </c:strCache>
            </c:strRef>
          </c:cat>
          <c:val>
            <c:numRef>
              <c:f>Sheet1!$B$2:$AO$2</c:f>
              <c:numCache>
                <c:formatCode>General</c:formatCode>
                <c:ptCount val="40"/>
                <c:pt idx="0">
                  <c:v>459</c:v>
                </c:pt>
                <c:pt idx="1">
                  <c:v>2625</c:v>
                </c:pt>
                <c:pt idx="2">
                  <c:v>3539</c:v>
                </c:pt>
                <c:pt idx="3">
                  <c:v>4606</c:v>
                </c:pt>
                <c:pt idx="4">
                  <c:v>4675</c:v>
                </c:pt>
                <c:pt idx="5">
                  <c:v>4971</c:v>
                </c:pt>
                <c:pt idx="6">
                  <c:v>5719</c:v>
                </c:pt>
                <c:pt idx="7">
                  <c:v>7095</c:v>
                </c:pt>
                <c:pt idx="8">
                  <c:v>7952</c:v>
                </c:pt>
                <c:pt idx="9">
                  <c:v>9201</c:v>
                </c:pt>
                <c:pt idx="10">
                  <c:v>11996</c:v>
                </c:pt>
                <c:pt idx="11">
                  <c:v>14874</c:v>
                </c:pt>
                <c:pt idx="12">
                  <c:v>19159</c:v>
                </c:pt>
                <c:pt idx="13">
                  <c:v>22247</c:v>
                </c:pt>
                <c:pt idx="14">
                  <c:v>25917</c:v>
                </c:pt>
                <c:pt idx="15">
                  <c:v>28577</c:v>
                </c:pt>
                <c:pt idx="16">
                  <c:v>34104</c:v>
                </c:pt>
                <c:pt idx="17">
                  <c:v>38906</c:v>
                </c:pt>
                <c:pt idx="18">
                  <c:v>47291</c:v>
                </c:pt>
                <c:pt idx="19">
                  <c:v>54422</c:v>
                </c:pt>
                <c:pt idx="20">
                  <c:v>67007</c:v>
                </c:pt>
                <c:pt idx="21">
                  <c:v>74023</c:v>
                </c:pt>
                <c:pt idx="22" formatCode="#,##0">
                  <c:v>93238</c:v>
                </c:pt>
                <c:pt idx="23" formatCode="0">
                  <c:v>108230</c:v>
                </c:pt>
                <c:pt idx="24" formatCode="#,##0">
                  <c:v>110392</c:v>
                </c:pt>
                <c:pt idx="25" formatCode="#,##0">
                  <c:v>115202</c:v>
                </c:pt>
                <c:pt idx="26" formatCode="#,##0">
                  <c:v>122629</c:v>
                </c:pt>
                <c:pt idx="27" formatCode="#,##0">
                  <c:v>136740</c:v>
                </c:pt>
                <c:pt idx="28" formatCode="#,##0">
                  <c:v>149627</c:v>
                </c:pt>
                <c:pt idx="29" formatCode="#,##0">
                  <c:v>159923</c:v>
                </c:pt>
                <c:pt idx="30">
                  <c:v>163233</c:v>
                </c:pt>
                <c:pt idx="31">
                  <c:v>155398</c:v>
                </c:pt>
                <c:pt idx="32">
                  <c:v>163938</c:v>
                </c:pt>
                <c:pt idx="33" formatCode="#,##0">
                  <c:v>181500</c:v>
                </c:pt>
                <c:pt idx="34" formatCode="#,##0">
                  <c:v>194400</c:v>
                </c:pt>
                <c:pt idx="35" formatCode="#,##0">
                  <c:v>205300</c:v>
                </c:pt>
                <c:pt idx="36" formatCode="#,##0">
                  <c:v>215000</c:v>
                </c:pt>
                <c:pt idx="37" formatCode="#,##0">
                  <c:v>218000</c:v>
                </c:pt>
                <c:pt idx="38" formatCode="#,##0">
                  <c:v>232030</c:v>
                </c:pt>
                <c:pt idx="39" formatCode="#,##0">
                  <c:v>243500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01-468A-A82C-007221AB8A2C}"/>
            </c:ext>
          </c:extLst>
        </c:ser>
        <c:dLbls/>
        <c:gapWidth val="70"/>
        <c:gapDepth val="0"/>
        <c:shape val="box"/>
        <c:axId val="75022720"/>
        <c:axId val="154000384"/>
        <c:axId val="0"/>
      </c:bar3DChart>
      <c:catAx>
        <c:axId val="75022720"/>
        <c:scaling>
          <c:orientation val="minMax"/>
        </c:scaling>
        <c:axPos val="b"/>
        <c:numFmt formatCode="General" sourceLinked="1"/>
        <c:minorTickMark val="out"/>
        <c:tickLblPos val="low"/>
        <c:spPr>
          <a:ln w="183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000384"/>
        <c:crosses val="autoZero"/>
        <c:auto val="1"/>
        <c:lblAlgn val="ctr"/>
        <c:lblOffset val="100"/>
        <c:tickLblSkip val="2"/>
        <c:tickMarkSkip val="1"/>
      </c:catAx>
      <c:valAx>
        <c:axId val="154000384"/>
        <c:scaling>
          <c:orientation val="minMax"/>
          <c:min val="0"/>
        </c:scaling>
        <c:axPos val="l"/>
        <c:numFmt formatCode="General" sourceLinked="1"/>
        <c:tickLblPos val="nextTo"/>
        <c:spPr>
          <a:ln w="183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022720"/>
        <c:crosses val="autoZero"/>
        <c:crossBetween val="between"/>
      </c:valAx>
      <c:spPr>
        <a:noFill/>
        <a:ln w="366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8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A0E65970-1A00-43D3-BF69-B065F9815381}" type="slidenum">
              <a:rPr lang="en-US" altLang="en-US" sz="1200">
                <a:ea typeface="ヒラギノ角ゴ Pro W3"/>
                <a:cs typeface="ヒラギノ角ゴ Pro W3"/>
              </a:rPr>
              <a:pPr algn="r" eaLnBrk="1" hangingPunct="1">
                <a:buFontTx/>
                <a:buNone/>
              </a:pPr>
              <a:t>8</a:t>
            </a:fld>
            <a:endParaRPr lang="en-US" altLang="en-US" sz="1200" dirty="0"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584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92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89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0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53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6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14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86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1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32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8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26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edocs/pubdocs/en/wipo_pub_901_2018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25575"/>
          </a:xfrm>
        </p:spPr>
        <p:txBody>
          <a:bodyPr/>
          <a:lstStyle/>
          <a:p>
            <a:pPr marL="279400" indent="-279400" algn="ctr"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The view from WIPO:</a:t>
            </a:r>
            <a:br>
              <a:rPr lang="en-US" altLang="en-US" sz="3200" b="1" dirty="0" smtClean="0">
                <a:solidFill>
                  <a:schemeClr val="accent2"/>
                </a:solidFill>
              </a:rPr>
            </a:br>
            <a:r>
              <a:rPr lang="en-US" altLang="en-US" sz="3200" b="1" dirty="0" smtClean="0">
                <a:solidFill>
                  <a:schemeClr val="accent2"/>
                </a:solidFill>
              </a:rPr>
              <a:t> PCT update and certain best practices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AIPLA PCT Issues Committee</a:t>
            </a:r>
          </a:p>
          <a:p>
            <a:pPr>
              <a:buNone/>
            </a:pPr>
            <a:r>
              <a:rPr lang="en-US" sz="1200" dirty="0" smtClean="0"/>
              <a:t>25 October 2018</a:t>
            </a:r>
            <a:endParaRPr lang="en-GB" sz="1200" dirty="0"/>
          </a:p>
        </p:txBody>
      </p:sp>
      <p:pic>
        <p:nvPicPr>
          <p:cNvPr id="5" name="Picture 3" descr="D:\Users\gesto\Desktop\banner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80" y="2016377"/>
            <a:ext cx="8424936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056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1421758"/>
              </p:ext>
            </p:extLst>
          </p:nvPr>
        </p:nvGraphicFramePr>
        <p:xfrm>
          <a:off x="179388" y="1052513"/>
          <a:ext cx="8964612" cy="5114925"/>
        </p:xfrm>
        <a:graphic>
          <a:graphicData uri="http://schemas.openxmlformats.org/presentationml/2006/ole">
            <p:oleObj spid="_x0000_s8288" name="Chart" r:id="rId3" imgW="6095928" imgH="4076754" progId="MSGraph.Chart.8">
              <p:embed followColorScheme="full"/>
            </p:oleObj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512" y="-171450"/>
            <a:ext cx="878497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2"/>
                </a:solidFill>
              </a:rPr>
              <a:t>International </a:t>
            </a:r>
            <a:r>
              <a:rPr lang="en-US" altLang="en-US" sz="3200" b="1" dirty="0">
                <a:solidFill>
                  <a:schemeClr val="accent2"/>
                </a:solidFill>
              </a:rPr>
              <a:t>applications received in </a:t>
            </a:r>
            <a:r>
              <a:rPr lang="en-US" altLang="en-US" sz="3200" b="1" dirty="0" smtClean="0">
                <a:solidFill>
                  <a:schemeClr val="accent2"/>
                </a:solidFill>
              </a:rPr>
              <a:t>2017 </a:t>
            </a:r>
            <a:r>
              <a:rPr lang="en-US" altLang="en-US" sz="3200" b="1" dirty="0">
                <a:solidFill>
                  <a:schemeClr val="accent2"/>
                </a:solidFill>
              </a:rPr>
              <a:t>by country of </a:t>
            </a:r>
            <a:r>
              <a:rPr lang="en-US" altLang="en-US" sz="3200" b="1" dirty="0" smtClean="0">
                <a:solidFill>
                  <a:schemeClr val="accent2"/>
                </a:solidFill>
              </a:rPr>
              <a:t>origin</a:t>
            </a:r>
            <a:r>
              <a:rPr lang="en-US" altLang="en-US" sz="3200" b="1" dirty="0" smtClean="0">
                <a:solidFill>
                  <a:srgbClr val="70899B"/>
                </a:solidFill>
              </a:rPr>
              <a:t> </a:t>
            </a:r>
            <a:endParaRPr lang="en-US" altLang="en-US" sz="3200" b="1" dirty="0">
              <a:solidFill>
                <a:srgbClr val="70899B"/>
              </a:solidFill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7740650" y="5013325"/>
            <a:ext cx="503238" cy="1152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 dirty="0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7524750" y="4868863"/>
            <a:ext cx="431800" cy="1584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949280"/>
            <a:ext cx="641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en-US" sz="1400" dirty="0" smtClean="0"/>
              <a:t>23.3% originating in US, 20% in China, 19.8% in Japan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US" sz="1400" dirty="0" smtClean="0"/>
              <a:t>63% from the top 3 countries, 77% from top 5 countries, 93% of filings from top 15 countries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3888" y="167407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CN: +13.4% </a:t>
            </a:r>
            <a:r>
              <a:rPr lang="en-US" sz="1200" i="1" dirty="0" smtClean="0"/>
              <a:t>(double digit growth every year since 2003)</a:t>
            </a:r>
          </a:p>
          <a:p>
            <a:pPr>
              <a:buNone/>
            </a:pPr>
            <a:r>
              <a:rPr lang="en-US" sz="1600" dirty="0" smtClean="0"/>
              <a:t>SE: +7%</a:t>
            </a:r>
          </a:p>
          <a:p>
            <a:pPr>
              <a:buNone/>
            </a:pPr>
            <a:r>
              <a:rPr lang="en-US" sz="1600" dirty="0" smtClean="0"/>
              <a:t>JP: +6.6%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3140968"/>
            <a:ext cx="284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Asia: 		49.1%</a:t>
            </a:r>
          </a:p>
          <a:p>
            <a:pPr>
              <a:buNone/>
            </a:pPr>
            <a:r>
              <a:rPr lang="en-US" sz="1600" dirty="0" smtClean="0"/>
              <a:t>Europe: 		24.9%</a:t>
            </a:r>
          </a:p>
          <a:p>
            <a:pPr>
              <a:buNone/>
            </a:pPr>
            <a:r>
              <a:rPr lang="en-US" sz="1600" dirty="0" smtClean="0"/>
              <a:t>North America: 	24.3%</a:t>
            </a:r>
          </a:p>
          <a:p>
            <a:pPr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173311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808" y="548680"/>
            <a:ext cx="5616624" cy="62166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000" u="sng" dirty="0" smtClean="0"/>
              <a:t>The appointed ISAs/IPEAs are the following 23 offices: 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Australia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Austria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GB" altLang="en-US" sz="1600" dirty="0" smtClean="0"/>
              <a:t>Brazil</a:t>
            </a:r>
            <a:endParaRPr lang="en-US" altLang="en-US" sz="1600" dirty="0" smtClean="0"/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Canada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Chile 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China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Egypt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altLang="en-US" sz="1600" dirty="0"/>
              <a:t>European Patent </a:t>
            </a:r>
            <a:r>
              <a:rPr lang="en-US" altLang="en-US" sz="1600" dirty="0" smtClean="0"/>
              <a:t>Office</a:t>
            </a:r>
            <a:endParaRPr lang="en-US" altLang="en-US" sz="1600" dirty="0"/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Finland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India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Israel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Japan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altLang="en-US" sz="1600" dirty="0"/>
              <a:t>Nordic Patent Institute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Philippines</a:t>
            </a:r>
            <a:endParaRPr lang="en-US" altLang="en-US" sz="1200" i="1" dirty="0" smtClean="0"/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Republic of Korea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Russian Federation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Singapore  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altLang="en-US" sz="1600" dirty="0" smtClean="0"/>
              <a:t>Spain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Sweden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altLang="en-US" sz="1600" dirty="0" smtClean="0"/>
              <a:t>Turkey</a:t>
            </a:r>
            <a:endParaRPr lang="en-US" altLang="en-US" sz="1600" dirty="0"/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Ukraine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600" dirty="0" smtClean="0"/>
              <a:t>United States of America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altLang="en-US" sz="1600" dirty="0" smtClean="0"/>
              <a:t>Visegrad Patent Institute</a:t>
            </a:r>
          </a:p>
          <a:p>
            <a:pPr marL="1076325" lvl="1" indent="-377825">
              <a:lnSpc>
                <a:spcPct val="90000"/>
              </a:lnSpc>
              <a:spcBef>
                <a:spcPct val="10000"/>
              </a:spcBef>
              <a:buNone/>
            </a:pPr>
            <a:endParaRPr lang="en-US" altLang="en-US" sz="1700" dirty="0" smtClean="0"/>
          </a:p>
          <a:p>
            <a:pPr marL="1612900" lvl="1" indent="-280988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27231" y="-99392"/>
            <a:ext cx="8060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 </a:t>
            </a:r>
            <a:r>
              <a:rPr lang="en-US" altLang="en-US" sz="3200" b="1" dirty="0">
                <a:solidFill>
                  <a:schemeClr val="accent2"/>
                </a:solidFill>
                <a:ea typeface="ヒラギノ角ゴ Pro W3"/>
                <a:cs typeface="ヒラギノ角ゴ Pro W3"/>
              </a:rPr>
              <a:t>PCT International Searching Authorities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892275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512" y="-171450"/>
            <a:ext cx="8784976" cy="11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2"/>
                </a:solidFill>
              </a:rPr>
              <a:t>Additional key numbers for 2017</a:t>
            </a:r>
            <a:endParaRPr lang="en-US" altLang="en-US" sz="3200" b="1" dirty="0">
              <a:solidFill>
                <a:srgbClr val="70899B"/>
              </a:solidFill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7740650" y="5013325"/>
            <a:ext cx="503238" cy="1152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 dirty="0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7524750" y="4868863"/>
            <a:ext cx="431800" cy="1584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243,500</a:t>
            </a:r>
            <a:r>
              <a:rPr lang="en-US" dirty="0" smtClean="0"/>
              <a:t> PCT applications filed by </a:t>
            </a:r>
            <a:r>
              <a:rPr lang="en-US" b="1" dirty="0" smtClean="0"/>
              <a:t>52,355</a:t>
            </a:r>
            <a:r>
              <a:rPr lang="en-US" dirty="0" smtClean="0"/>
              <a:t> applicants from </a:t>
            </a:r>
            <a:r>
              <a:rPr lang="en-US" b="1" dirty="0" smtClean="0"/>
              <a:t>126</a:t>
            </a:r>
            <a:r>
              <a:rPr lang="en-US" dirty="0" smtClean="0"/>
              <a:t> PCT Contracting States in </a:t>
            </a:r>
            <a:r>
              <a:rPr lang="en-US" b="1" dirty="0" smtClean="0"/>
              <a:t>85</a:t>
            </a:r>
            <a:r>
              <a:rPr lang="en-US" dirty="0" smtClean="0"/>
              <a:t> receiving Offices, </a:t>
            </a:r>
            <a:r>
              <a:rPr lang="en-US" b="1" dirty="0" smtClean="0"/>
              <a:t>96.2%</a:t>
            </a:r>
            <a:r>
              <a:rPr lang="en-US" dirty="0" smtClean="0"/>
              <a:t> being filed electronically</a:t>
            </a:r>
          </a:p>
          <a:p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31.2%</a:t>
            </a:r>
            <a:r>
              <a:rPr lang="en-US" dirty="0"/>
              <a:t> of </a:t>
            </a:r>
            <a:r>
              <a:rPr lang="en-US" dirty="0" smtClean="0"/>
              <a:t>the PCT </a:t>
            </a:r>
            <a:r>
              <a:rPr lang="en-US" dirty="0"/>
              <a:t>applications </a:t>
            </a:r>
            <a:r>
              <a:rPr lang="en-US" dirty="0" smtClean="0"/>
              <a:t>filed in 2017 contained </a:t>
            </a:r>
            <a:r>
              <a:rPr lang="en-US" dirty="0"/>
              <a:t>female </a:t>
            </a:r>
            <a:r>
              <a:rPr lang="en-US" dirty="0" smtClean="0"/>
              <a:t>inventors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4288" indent="-14288">
              <a:buFont typeface="Arial" panose="020B0604020202020204" pitchFamily="34" charset="0"/>
              <a:buChar char="•"/>
            </a:pPr>
            <a:r>
              <a:rPr lang="en-US" b="1" dirty="0" smtClean="0"/>
              <a:t> 231,400</a:t>
            </a:r>
            <a:r>
              <a:rPr lang="en-US" dirty="0" smtClean="0"/>
              <a:t> ISRs issued by </a:t>
            </a:r>
            <a:r>
              <a:rPr lang="en-US" b="1" dirty="0" smtClean="0"/>
              <a:t>22 </a:t>
            </a:r>
            <a:r>
              <a:rPr lang="en-US" dirty="0" smtClean="0"/>
              <a:t>ISAs, </a:t>
            </a:r>
            <a:r>
              <a:rPr lang="en-US" b="1" dirty="0" smtClean="0"/>
              <a:t>84.1%</a:t>
            </a:r>
            <a:r>
              <a:rPr lang="en-US" dirty="0" smtClean="0"/>
              <a:t> within 3 months of the receipt of the search copy by the ISA</a:t>
            </a:r>
          </a:p>
          <a:p>
            <a:pPr marL="14288" indent="-14288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Top 5 ISAs: EPO (34.4%), JPO (19.9%), SIPO (19.1%), KIPO (10.9%), USPTO (9.1%)) established </a:t>
            </a:r>
            <a:r>
              <a:rPr lang="en-US" b="1" dirty="0" smtClean="0"/>
              <a:t>93.4% </a:t>
            </a:r>
            <a:r>
              <a:rPr lang="en-US" dirty="0" smtClean="0"/>
              <a:t>of ISRs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b="1" dirty="0" smtClean="0"/>
              <a:t> 223,600</a:t>
            </a:r>
            <a:r>
              <a:rPr lang="en-US" dirty="0" smtClean="0"/>
              <a:t> </a:t>
            </a:r>
            <a:r>
              <a:rPr lang="en-US" dirty="0"/>
              <a:t>PCT applications </a:t>
            </a:r>
            <a:r>
              <a:rPr lang="en-US" dirty="0" smtClean="0"/>
              <a:t>published by WIPO, </a:t>
            </a:r>
            <a:r>
              <a:rPr lang="en-US" b="1" dirty="0" smtClean="0"/>
              <a:t>77.9%</a:t>
            </a:r>
            <a:r>
              <a:rPr lang="en-US" dirty="0" smtClean="0"/>
              <a:t> within 1 week of 18 month time limit </a:t>
            </a:r>
          </a:p>
          <a:p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47.6% </a:t>
            </a:r>
            <a:r>
              <a:rPr lang="en-US" dirty="0" smtClean="0"/>
              <a:t>English, </a:t>
            </a:r>
            <a:r>
              <a:rPr lang="en-US" b="1" dirty="0" smtClean="0"/>
              <a:t>19.4%</a:t>
            </a:r>
            <a:r>
              <a:rPr lang="en-US" dirty="0" smtClean="0"/>
              <a:t> Japanese, </a:t>
            </a:r>
            <a:r>
              <a:rPr lang="en-US" b="1" dirty="0" smtClean="0"/>
              <a:t>15.7%</a:t>
            </a:r>
            <a:r>
              <a:rPr lang="en-US" dirty="0" smtClean="0"/>
              <a:t> Chinese, </a:t>
            </a:r>
            <a:r>
              <a:rPr lang="en-US" b="1" dirty="0" smtClean="0"/>
              <a:t>7.4%</a:t>
            </a:r>
            <a:r>
              <a:rPr lang="en-US" dirty="0" smtClean="0"/>
              <a:t> German, </a:t>
            </a:r>
            <a:r>
              <a:rPr lang="en-US" b="1" dirty="0" smtClean="0"/>
              <a:t>5.8%</a:t>
            </a:r>
            <a:r>
              <a:rPr lang="en-US" dirty="0" smtClean="0"/>
              <a:t> Korean, </a:t>
            </a:r>
            <a:r>
              <a:rPr lang="en-US" b="1" dirty="0" smtClean="0"/>
              <a:t>2.7%</a:t>
            </a:r>
            <a:r>
              <a:rPr lang="en-US" dirty="0" smtClean="0"/>
              <a:t> French, </a:t>
            </a:r>
            <a:r>
              <a:rPr lang="en-US" b="1" dirty="0" smtClean="0"/>
              <a:t>0.7%</a:t>
            </a:r>
            <a:r>
              <a:rPr lang="en-US" dirty="0" smtClean="0"/>
              <a:t> Spanish, </a:t>
            </a:r>
            <a:r>
              <a:rPr lang="en-US" b="1" dirty="0" smtClean="0"/>
              <a:t>0.4%</a:t>
            </a:r>
            <a:r>
              <a:rPr lang="en-US" dirty="0" smtClean="0"/>
              <a:t> Russian, </a:t>
            </a:r>
            <a:r>
              <a:rPr lang="en-US" b="1" dirty="0" smtClean="0"/>
              <a:t>0.2%</a:t>
            </a:r>
            <a:r>
              <a:rPr lang="en-US" dirty="0" smtClean="0"/>
              <a:t> Portuguese, </a:t>
            </a:r>
            <a:r>
              <a:rPr lang="en-US" b="1" dirty="0" smtClean="0"/>
              <a:t>0.1%</a:t>
            </a:r>
            <a:r>
              <a:rPr lang="en-US" dirty="0" smtClean="0"/>
              <a:t> Arabic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b="1" dirty="0" smtClean="0"/>
              <a:t> 615,400 </a:t>
            </a:r>
            <a:r>
              <a:rPr lang="en-US" dirty="0" smtClean="0"/>
              <a:t>PCT national phase entries (2016) representing </a:t>
            </a:r>
            <a:r>
              <a:rPr lang="en-US" b="1" dirty="0" smtClean="0"/>
              <a:t>56.2%</a:t>
            </a:r>
            <a:r>
              <a:rPr lang="en-US" dirty="0" smtClean="0"/>
              <a:t> of worldwide non-resident filings</a:t>
            </a:r>
          </a:p>
        </p:txBody>
      </p:sp>
    </p:spTree>
    <p:extLst>
      <p:ext uri="{BB962C8B-B14F-4D97-AF65-F5344CB8AC3E}">
        <p14:creationId xmlns:p14="http://schemas.microsoft.com/office/powerpoint/2010/main" xmlns="" val="276543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512" y="-171450"/>
            <a:ext cx="8784976" cy="11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2"/>
                </a:solidFill>
              </a:rPr>
              <a:t>More info on PCT 2017 </a:t>
            </a:r>
            <a:endParaRPr lang="en-US" altLang="en-US" sz="3200" b="1" dirty="0">
              <a:solidFill>
                <a:srgbClr val="70899B"/>
              </a:solidFill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7740650" y="5013325"/>
            <a:ext cx="503238" cy="1152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 dirty="0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7524750" y="4868863"/>
            <a:ext cx="431800" cy="1584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PCT </a:t>
            </a:r>
            <a:r>
              <a:rPr lang="en-US" dirty="0"/>
              <a:t>Yearly Review: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www.wipo.int/edocs/pubdocs/en/wipo_pub_901_2018.pdf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57582"/>
            <a:ext cx="3359898" cy="47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414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388350" cy="765175"/>
          </a:xfrm>
        </p:spPr>
        <p:txBody>
          <a:bodyPr/>
          <a:lstStyle/>
          <a:p>
            <a:pPr algn="ctr"/>
            <a:r>
              <a:rPr lang="fr-CH" altLang="en-US" sz="3200" b="1" dirty="0" smtClean="0">
                <a:solidFill>
                  <a:schemeClr val="accent2"/>
                </a:solidFill>
              </a:rPr>
              <a:t>PCT WG 2018 Outcomes</a:t>
            </a:r>
            <a:endParaRPr lang="en-US" alt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613"/>
            <a:ext cx="8856984" cy="5722937"/>
          </a:xfrm>
        </p:spPr>
        <p:txBody>
          <a:bodyPr/>
          <a:lstStyle/>
          <a:p>
            <a:pPr marL="342900" lvl="1" indent="-342900">
              <a:spcBef>
                <a:spcPct val="0"/>
              </a:spcBef>
              <a:buBlip>
                <a:blip r:embed="rId2"/>
              </a:buBlip>
            </a:pPr>
            <a:r>
              <a:rPr lang="en-US" altLang="en-US" sz="2200" dirty="0"/>
              <a:t>Agreed amendment to Rule 69.1(a), allowing IPEA to begin IPE when in possession of demand, fees, ISR and </a:t>
            </a:r>
            <a:r>
              <a:rPr lang="en-US" altLang="en-US" sz="2200" dirty="0" smtClean="0"/>
              <a:t>WO (effectively </a:t>
            </a:r>
            <a:r>
              <a:rPr lang="en-US" altLang="en-US" sz="2200" dirty="0"/>
              <a:t>reversing current default, unless applicant requests </a:t>
            </a:r>
            <a:r>
              <a:rPr lang="en-US" altLang="en-US" sz="2200" dirty="0" smtClean="0"/>
              <a:t>postponement)</a:t>
            </a: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 smtClean="0"/>
              <a:t>IB to draft new amendment proposals for 2019 WG on “erroneously filed elements and parts”</a:t>
            </a:r>
          </a:p>
          <a:p>
            <a:pPr>
              <a:spcBef>
                <a:spcPct val="0"/>
              </a:spcBef>
            </a:pPr>
            <a:r>
              <a:rPr lang="en-US" altLang="en-US" sz="2200" dirty="0" smtClean="0"/>
              <a:t>IB to consult member States on issues relating to proposed fee reduction for universities and prepare document for 2019 WG on options and implementation issues</a:t>
            </a:r>
          </a:p>
          <a:p>
            <a:pPr>
              <a:spcBef>
                <a:spcPct val="0"/>
              </a:spcBef>
            </a:pPr>
            <a:r>
              <a:rPr lang="en-US" altLang="en-US" sz="2200" dirty="0" smtClean="0"/>
              <a:t>IB invited to work with Offices and users on requirements and proposals for systems to assist national phase entry</a:t>
            </a:r>
          </a:p>
          <a:p>
            <a:pPr>
              <a:spcBef>
                <a:spcPct val="0"/>
              </a:spcBef>
            </a:pPr>
            <a:r>
              <a:rPr lang="en-US" altLang="en-US" sz="2200" dirty="0" smtClean="0"/>
              <a:t>Noted: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 smtClean="0"/>
              <a:t>IB-proposed priorities and directions for future development of PCT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 smtClean="0"/>
              <a:t>document on PCT applications linked to UN Security Council sanctions, and concluded that IB’s existing arrangements for handling such cases are appropriate and fully consistent with PCT</a:t>
            </a:r>
          </a:p>
          <a:p>
            <a:pPr>
              <a:spcBef>
                <a:spcPct val="0"/>
              </a:spcBef>
            </a:pPr>
            <a:endParaRPr lang="en-US" altLang="en-US" sz="2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  <a:p>
            <a:pPr lvl="1">
              <a:spcBef>
                <a:spcPct val="0"/>
              </a:spcBef>
            </a:pPr>
            <a:endParaRPr lang="en-US" altLang="en-US" sz="1200" dirty="0" smtClean="0"/>
          </a:p>
          <a:p>
            <a:pPr lvl="1"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spcBef>
                <a:spcPts val="60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032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"/>
            <a:ext cx="7772400" cy="692696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PCT Priority Areas (1)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80920" cy="5111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Quality of international work products (paramount to PCT’s role as work sharing tool for Offices)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Collaborative search pilot {EPO/USPTO will discuss}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Develop quality metrics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Increase feedback from designated Offices to ISAs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Making PCT accessible to applicants </a:t>
            </a:r>
            <a:r>
              <a:rPr lang="en-US" altLang="en-US" dirty="0" smtClean="0"/>
              <a:t>from </a:t>
            </a:r>
            <a:r>
              <a:rPr lang="en-US" altLang="en-US" dirty="0"/>
              <a:t>all Contracting States </a:t>
            </a:r>
            <a:endParaRPr lang="en-US" altLang="en-US" dirty="0" smtClean="0"/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Potential further fee reductions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Help DOs more easily access and better understand &amp; utilize </a:t>
            </a:r>
            <a:r>
              <a:rPr lang="en-US" altLang="en-US" dirty="0" smtClean="0"/>
              <a:t>reports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PATENTSCOPE, WIPO CASE, Global Dossier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Training of DO examiners in </a:t>
            </a:r>
            <a:r>
              <a:rPr lang="en-US" altLang="en-US" dirty="0" smtClean="0"/>
              <a:t>use </a:t>
            </a:r>
            <a:r>
              <a:rPr lang="en-US" altLang="en-US" dirty="0"/>
              <a:t>of PCT reports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/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0466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"/>
            <a:ext cx="7772400" cy="620687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PCT Priority Areas (2)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1117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Optimize </a:t>
            </a:r>
            <a:r>
              <a:rPr lang="en-US" altLang="en-US" dirty="0"/>
              <a:t>PCT data and financial </a:t>
            </a:r>
            <a:r>
              <a:rPr lang="en-US" altLang="en-US" dirty="0" smtClean="0"/>
              <a:t>flows to maximize efficiency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Centralized, user-friendly </a:t>
            </a:r>
            <a:r>
              <a:rPr lang="en-US" altLang="en-US" dirty="0"/>
              <a:t>payment facilities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“Netting </a:t>
            </a:r>
            <a:r>
              <a:rPr lang="en-US" altLang="en-US" dirty="0" smtClean="0"/>
              <a:t>structure”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Improve the technical environment and level of technical cooperation between Offices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ePCT and </a:t>
            </a:r>
            <a:r>
              <a:rPr lang="en-US" altLang="en-US" dirty="0" smtClean="0"/>
              <a:t>beyond (GIPP)</a:t>
            </a:r>
            <a:endParaRPr lang="en-US" altLang="en-US" dirty="0"/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real-time</a:t>
            </a:r>
            <a:r>
              <a:rPr lang="en-US" altLang="en-US" dirty="0"/>
              <a:t>, secure access by all to up-to-date, accurate data throughout international phase and into national phase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promote XML filing and processing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improved machine translation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develop IT systems/standards to support sharing information with other Offices more effectively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/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241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73132"/>
            <a:ext cx="8496944" cy="511175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400" dirty="0" smtClean="0"/>
              <a:t>measure effects and benefits in national phase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 smtClean="0"/>
              <a:t>results to be reported to PCT/WG, for possible integration into PCT at later stage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 smtClean="0"/>
              <a:t>ePCT to serve as CS&amp;E platform for IP5 Offices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endParaRPr lang="en-US" dirty="0" smtClean="0"/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0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9505056" cy="835025"/>
          </a:xfrm>
        </p:spPr>
        <p:txBody>
          <a:bodyPr/>
          <a:lstStyle/>
          <a:p>
            <a:pPr algn="ctr" eaLnBrk="1" hangingPunct="1"/>
            <a:r>
              <a:rPr lang="en-US" altLang="en-US" sz="3100" b="1" dirty="0" smtClean="0">
                <a:solidFill>
                  <a:schemeClr val="accent2"/>
                </a:solidFill>
              </a:rPr>
              <a:t>Collaborative </a:t>
            </a:r>
            <a:r>
              <a:rPr lang="en-US" altLang="en-US" sz="3100" b="1" dirty="0">
                <a:solidFill>
                  <a:schemeClr val="accent2"/>
                </a:solidFill>
              </a:rPr>
              <a:t>search and examination:  IP5 Pilot</a:t>
            </a:r>
            <a:endParaRPr lang="en-US" altLang="en-US" sz="3100" b="1" dirty="0" smtClean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41899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49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496944" cy="511175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 smtClean="0"/>
              <a:t>Single </a:t>
            </a:r>
            <a:r>
              <a:rPr lang="en-US" altLang="en-US" dirty="0"/>
              <a:t>common Global IP Platform </a:t>
            </a:r>
            <a:r>
              <a:rPr lang="en-US" altLang="en-US" dirty="0" smtClean="0"/>
              <a:t>which consolidates the </a:t>
            </a:r>
            <a:r>
              <a:rPr lang="en-US" altLang="en-US" dirty="0"/>
              <a:t>customer </a:t>
            </a:r>
            <a:r>
              <a:rPr lang="en-US" altLang="en-US" dirty="0" smtClean="0"/>
              <a:t>experience when accessing all WIPO services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/>
              <a:t>revenue </a:t>
            </a:r>
            <a:r>
              <a:rPr lang="en-US" altLang="en-US" dirty="0"/>
              <a:t>management and data </a:t>
            </a:r>
            <a:r>
              <a:rPr lang="en-US" altLang="en-US" dirty="0" smtClean="0"/>
              <a:t>assets capture </a:t>
            </a:r>
            <a:r>
              <a:rPr lang="en-US" altLang="en-US" dirty="0"/>
              <a:t>and management across the business lines and </a:t>
            </a:r>
            <a:r>
              <a:rPr lang="en-US" altLang="en-US" dirty="0" smtClean="0"/>
              <a:t>associated ICT systems</a:t>
            </a:r>
          </a:p>
          <a:p>
            <a:pPr lvl="1"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To enable customers with little prior knowledge of IP to </a:t>
            </a:r>
            <a:r>
              <a:rPr lang="en-US" altLang="en-US" dirty="0" smtClean="0"/>
              <a:t>better access </a:t>
            </a:r>
            <a:r>
              <a:rPr lang="en-US" altLang="en-US" dirty="0"/>
              <a:t>WIPO’s services and easily manage fee payments: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/>
              <a:t> universities</a:t>
            </a:r>
            <a:r>
              <a:rPr lang="en-US" altLang="en-US" dirty="0"/>
              <a:t>, SMEs and individual businesses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/>
              <a:t> particularly </a:t>
            </a:r>
            <a:r>
              <a:rPr lang="en-US" altLang="en-US" dirty="0"/>
              <a:t>in developing countries</a:t>
            </a:r>
          </a:p>
          <a:p>
            <a:pPr>
              <a:spcBef>
                <a:spcPct val="0"/>
              </a:spcBef>
              <a:defRPr/>
            </a:pPr>
            <a:endParaRPr lang="en-US" altLang="en-US" sz="2400" dirty="0" smtClean="0"/>
          </a:p>
          <a:p>
            <a:pPr>
              <a:spcBef>
                <a:spcPct val="0"/>
              </a:spcBef>
              <a:defRPr/>
            </a:pPr>
            <a:r>
              <a:rPr lang="en-US" altLang="en-US" sz="2400" dirty="0" smtClean="0"/>
              <a:t>[3 minute overview video]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endParaRPr lang="en-US" dirty="0" smtClean="0"/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0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"/>
            <a:ext cx="9505056" cy="692696"/>
          </a:xfrm>
        </p:spPr>
        <p:txBody>
          <a:bodyPr/>
          <a:lstStyle/>
          <a:p>
            <a:pPr algn="ctr" eaLnBrk="1" hangingPunct="1"/>
            <a:r>
              <a:rPr lang="en-US" altLang="en-US" sz="3100" b="1" dirty="0" smtClean="0">
                <a:solidFill>
                  <a:schemeClr val="accent2"/>
                </a:solidFill>
              </a:rPr>
              <a:t>WIPO Global IP Platform</a:t>
            </a:r>
          </a:p>
        </p:txBody>
      </p:sp>
    </p:spTree>
    <p:extLst>
      <p:ext uri="{BB962C8B-B14F-4D97-AF65-F5344CB8AC3E}">
        <p14:creationId xmlns:p14="http://schemas.microsoft.com/office/powerpoint/2010/main" xmlns="" val="138366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PCT Best Practices</a:t>
            </a:r>
            <a:endParaRPr lang="en-GB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5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Quick PCT Status</a:t>
            </a:r>
            <a:endParaRPr lang="en-GB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33"/>
            <a:ext cx="8388350" cy="690363"/>
          </a:xfrm>
        </p:spPr>
        <p:txBody>
          <a:bodyPr/>
          <a:lstStyle/>
          <a:p>
            <a:pPr algn="ctr"/>
            <a:r>
              <a:rPr lang="fr-CH" sz="3200" b="1" dirty="0" smtClean="0">
                <a:solidFill>
                  <a:schemeClr val="accent6"/>
                </a:solidFill>
              </a:rPr>
              <a:t>Filing-related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352928" cy="52469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State-of-the-art docketing system in </a:t>
            </a:r>
            <a:r>
              <a:rPr lang="en-US" altLang="en-US" dirty="0" smtClean="0"/>
              <a:t>place, and all measures that a “reasonably prudent agent” would put in place</a:t>
            </a:r>
            <a:endParaRPr lang="en-US" alt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second </a:t>
            </a:r>
            <a:r>
              <a:rPr lang="en-US" altLang="en-US" dirty="0"/>
              <a:t>pair of eyes </a:t>
            </a:r>
            <a:r>
              <a:rPr lang="en-US" altLang="en-US" dirty="0" smtClean="0"/>
              <a:t>review, etc.</a:t>
            </a:r>
            <a:endParaRPr lang="en-US" altLang="en-US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can </a:t>
            </a:r>
            <a:r>
              <a:rPr lang="en-US" altLang="en-US" dirty="0"/>
              <a:t>be critical in being able to establish “due care” in the contexts of reestablishment of rights (Rule 49.6) and in restoration of priority (Rule 26</a:t>
            </a:r>
            <a:r>
              <a:rPr lang="en-US" altLang="en-US" i="1" dirty="0"/>
              <a:t>bis</a:t>
            </a:r>
            <a:r>
              <a:rPr lang="en-US" altLang="en-US" dirty="0"/>
              <a:t>.3</a:t>
            </a:r>
            <a:r>
              <a:rPr lang="en-US" altLang="en-US" dirty="0" smtClean="0"/>
              <a:t>)—see, e.g, PCT Receiving Office Guidelines paragraphs 166J to 166M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When e-filing: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(and before pressing “Send”!), double-check </a:t>
            </a:r>
            <a:r>
              <a:rPr lang="en-US" altLang="en-US" dirty="0"/>
              <a:t>that the correct files have been attached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Check for possible conversion errors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Submit </a:t>
            </a:r>
            <a:r>
              <a:rPr lang="en-US" altLang="en-US" dirty="0"/>
              <a:t>pre-converted files if accepted by </a:t>
            </a:r>
            <a:r>
              <a:rPr lang="en-US" altLang="en-US" dirty="0" smtClean="0"/>
              <a:t>RO—see AI Section 706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RO/US </a:t>
            </a:r>
            <a:r>
              <a:rPr lang="en-US" altLang="en-US" dirty="0"/>
              <a:t>does </a:t>
            </a:r>
            <a:r>
              <a:rPr lang="en-US" altLang="en-US" dirty="0" smtClean="0"/>
              <a:t>not accept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42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33"/>
            <a:ext cx="8388350" cy="690363"/>
          </a:xfrm>
        </p:spPr>
        <p:txBody>
          <a:bodyPr/>
          <a:lstStyle/>
          <a:p>
            <a:pPr algn="ctr"/>
            <a:r>
              <a:rPr lang="fr-CH" sz="3200" b="1" dirty="0" smtClean="0">
                <a:solidFill>
                  <a:schemeClr val="accent6"/>
                </a:solidFill>
              </a:rPr>
              <a:t>After Filing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424936" cy="52469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Once filed, </a:t>
            </a:r>
            <a:r>
              <a:rPr lang="en-US" altLang="en-US" dirty="0" smtClean="0"/>
              <a:t>review </a:t>
            </a:r>
            <a:r>
              <a:rPr lang="en-US" altLang="en-US" dirty="0"/>
              <a:t>what you have </a:t>
            </a:r>
            <a:r>
              <a:rPr lang="en-US" altLang="en-US" dirty="0" smtClean="0"/>
              <a:t>filed, ideally </a:t>
            </a:r>
            <a:r>
              <a:rPr lang="en-US" altLang="en-US" u="sng" dirty="0" smtClean="0"/>
              <a:t>on </a:t>
            </a:r>
            <a:r>
              <a:rPr lang="en-US" altLang="en-US" u="sng" dirty="0"/>
              <a:t>the date of submission</a:t>
            </a:r>
            <a:r>
              <a:rPr lang="en-US" altLang="en-US" dirty="0"/>
              <a:t>, through </a:t>
            </a:r>
            <a:r>
              <a:rPr lang="en-US" altLang="en-US" dirty="0" smtClean="0"/>
              <a:t>ePCT</a:t>
            </a:r>
            <a:endParaRPr lang="en-US" alt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If a mistake as been </a:t>
            </a:r>
            <a:r>
              <a:rPr lang="en-US" altLang="en-US" dirty="0" smtClean="0"/>
              <a:t>made: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correction may be possible</a:t>
            </a:r>
            <a:endParaRPr lang="en-US" altLang="en-US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Incorporation by </a:t>
            </a:r>
            <a:r>
              <a:rPr lang="en-US" altLang="en-US" dirty="0" smtClean="0"/>
              <a:t>reference (though not a perfect solution in all cases because of diverging office practices)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Monitor receipt of Forms PCT/RO/105 and </a:t>
            </a:r>
            <a:r>
              <a:rPr lang="en-US" altLang="en-US" dirty="0" smtClean="0"/>
              <a:t>PCT/IB/301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Priority </a:t>
            </a:r>
            <a:r>
              <a:rPr lang="en-US" altLang="en-US" dirty="0" smtClean="0"/>
              <a:t>documents</a:t>
            </a:r>
            <a:endParaRPr lang="en-US" alt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Best: </a:t>
            </a:r>
            <a:r>
              <a:rPr lang="en-US" altLang="en-US" dirty="0"/>
              <a:t>ask RO to prepare and transmit in request form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If not possible, use </a:t>
            </a:r>
            <a:r>
              <a:rPr lang="en-US" altLang="en-US" dirty="0" smtClean="0"/>
              <a:t>DAS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depositing and accessing offices (for national/regional applications):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/>
              <a:t>AU, BR, DK, CL, CN, EAPO, EE, ES, FI, GB, IB, IN, JP, KR, MA, NL, NZ, SE, US</a:t>
            </a:r>
            <a:endParaRPr lang="en-US" alt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If not possible: order paper document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314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33"/>
            <a:ext cx="8388350" cy="690363"/>
          </a:xfrm>
        </p:spPr>
        <p:txBody>
          <a:bodyPr/>
          <a:lstStyle/>
          <a:p>
            <a:pPr algn="ctr"/>
            <a:r>
              <a:rPr lang="fr-CH" sz="3200" b="1" dirty="0" smtClean="0">
                <a:solidFill>
                  <a:schemeClr val="accent6"/>
                </a:solidFill>
              </a:rPr>
              <a:t>International Publication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2469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Where possible, verify </a:t>
            </a:r>
            <a:r>
              <a:rPr lang="en-US" altLang="en-US" dirty="0"/>
              <a:t>correctness and completeness of </a:t>
            </a:r>
            <a:r>
              <a:rPr lang="en-US" altLang="en-US" dirty="0" smtClean="0"/>
              <a:t>publication </a:t>
            </a:r>
            <a:r>
              <a:rPr lang="en-US" altLang="en-US" u="sng" dirty="0" smtClean="0"/>
              <a:t>on date of publication</a:t>
            </a:r>
            <a:r>
              <a:rPr lang="en-US" altLang="en-US" dirty="0" smtClean="0"/>
              <a:t> on PatentScope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If there are errors in the publication not present in what you filed, contact the IB immediately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ePCT can generate a “pre-copy” of the to-be published application to verify correctness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agents can usefully have the client verify data in this “pre-copy”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09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33"/>
            <a:ext cx="8388350" cy="690363"/>
          </a:xfrm>
        </p:spPr>
        <p:txBody>
          <a:bodyPr/>
          <a:lstStyle/>
          <a:p>
            <a:pPr algn="ctr"/>
            <a:r>
              <a:rPr lang="fr-CH" sz="3200" b="1" dirty="0" smtClean="0">
                <a:solidFill>
                  <a:schemeClr val="accent6"/>
                </a:solidFill>
              </a:rPr>
              <a:t>Specific procedures (1)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280920" cy="52469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Withdrawals: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Always/only </a:t>
            </a:r>
            <a:r>
              <a:rPr lang="en-US" altLang="en-US" dirty="0"/>
              <a:t>file with </a:t>
            </a:r>
            <a:r>
              <a:rPr lang="en-US" altLang="en-US" dirty="0" smtClean="0"/>
              <a:t>IB, virtually never with RO</a:t>
            </a:r>
            <a:endParaRPr lang="en-US" altLang="en-US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Exception: </a:t>
            </a:r>
            <a:r>
              <a:rPr lang="en-US" altLang="en-US" dirty="0" smtClean="0"/>
              <a:t>withdrawal </a:t>
            </a:r>
            <a:r>
              <a:rPr lang="en-US" altLang="en-US" dirty="0"/>
              <a:t>before record copy has been </a:t>
            </a:r>
            <a:r>
              <a:rPr lang="en-US" altLang="en-US" dirty="0" smtClean="0"/>
              <a:t>transmitted to IB: </a:t>
            </a:r>
            <a:r>
              <a:rPr lang="en-US" altLang="en-US" dirty="0"/>
              <a:t>file with RO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use </a:t>
            </a:r>
            <a:r>
              <a:rPr lang="en-US" altLang="en-US" dirty="0"/>
              <a:t>“ePCT action</a:t>
            </a:r>
            <a:r>
              <a:rPr lang="en-US" altLang="en-US" dirty="0" smtClean="0"/>
              <a:t>” or </a:t>
            </a:r>
            <a:r>
              <a:rPr lang="en-US" altLang="en-US" dirty="0"/>
              <a:t>at least ePCT upload </a:t>
            </a:r>
            <a:r>
              <a:rPr lang="en-US" altLang="en-US" dirty="0" smtClean="0"/>
              <a:t>of Form </a:t>
            </a:r>
            <a:r>
              <a:rPr lang="en-US" altLang="en-US" dirty="0"/>
              <a:t>PCT/IB/372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Safeguard: Use conditional language if anywhere near international </a:t>
            </a:r>
            <a:r>
              <a:rPr lang="en-US" altLang="en-US" dirty="0" smtClean="0"/>
              <a:t>publication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Signature: All </a:t>
            </a:r>
            <a:r>
              <a:rPr lang="en-US" altLang="en-US" dirty="0" smtClean="0"/>
              <a:t>applicant </a:t>
            </a:r>
            <a:r>
              <a:rPr lang="en-US" altLang="en-US" dirty="0"/>
              <a:t>signatures are required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Submit without signatures to meet time limit?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will not work for 30-month time limit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 smtClean="0"/>
              <a:t>will</a:t>
            </a:r>
            <a:r>
              <a:rPr lang="en-US" altLang="en-US" sz="1600" dirty="0"/>
              <a:t>, however, at least postpone publication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60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33"/>
            <a:ext cx="8388350" cy="690363"/>
          </a:xfrm>
        </p:spPr>
        <p:txBody>
          <a:bodyPr/>
          <a:lstStyle/>
          <a:p>
            <a:pPr algn="ctr"/>
            <a:r>
              <a:rPr lang="fr-CH" sz="3200" b="1" dirty="0" smtClean="0">
                <a:solidFill>
                  <a:schemeClr val="accent6"/>
                </a:solidFill>
              </a:rPr>
              <a:t>Specific procedures (2)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297" y="836712"/>
            <a:ext cx="8640960" cy="52469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Restoration of priority: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Do it before RO or DO?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altLang="en-US" dirty="0" smtClean="0"/>
              <a:t>Consider </a:t>
            </a:r>
            <a:r>
              <a:rPr lang="en-GB" altLang="en-US" dirty="0"/>
              <a:t>submitting any restoration of priority requests to RO/IB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Solid explanation required for due care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If you trying to meet the “unintentional” standard, for example, with RO/IB, </a:t>
            </a:r>
            <a:r>
              <a:rPr lang="en-US" altLang="en-US" u="sng" dirty="0" smtClean="0"/>
              <a:t>please</a:t>
            </a:r>
            <a:r>
              <a:rPr lang="en-US" altLang="en-US" dirty="0" smtClean="0"/>
              <a:t> don’t tell us anything other than “I intended to file within the time limit”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Recording of changes (92</a:t>
            </a:r>
            <a:r>
              <a:rPr lang="en-US" altLang="en-US" i="1" dirty="0" smtClean="0"/>
              <a:t>bis</a:t>
            </a:r>
            <a:r>
              <a:rPr lang="en-US" altLang="en-US" dirty="0" smtClean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 92</a:t>
            </a:r>
            <a:r>
              <a:rPr lang="en-US" altLang="en-US" i="1" dirty="0"/>
              <a:t>bis</a:t>
            </a:r>
            <a:r>
              <a:rPr lang="en-US" altLang="en-US" dirty="0"/>
              <a:t> requests should always </a:t>
            </a:r>
            <a:r>
              <a:rPr lang="en-US" altLang="en-US" dirty="0" smtClean="0"/>
              <a:t>and only be </a:t>
            </a:r>
            <a:r>
              <a:rPr lang="en-US" altLang="en-US" dirty="0"/>
              <a:t>filed with IB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Submit </a:t>
            </a:r>
            <a:r>
              <a:rPr lang="en-US" altLang="en-US" dirty="0"/>
              <a:t>request without signatures and/or proof or evidence to meet the time limit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Check any Form PCT/IB/306 received for </a:t>
            </a:r>
            <a:r>
              <a:rPr lang="en-US" altLang="en-US" dirty="0" smtClean="0"/>
              <a:t>correctness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12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33"/>
            <a:ext cx="8388350" cy="690363"/>
          </a:xfrm>
        </p:spPr>
        <p:txBody>
          <a:bodyPr/>
          <a:lstStyle/>
          <a:p>
            <a:pPr algn="ctr"/>
            <a:r>
              <a:rPr lang="fr-CH" sz="3200" b="1" dirty="0" smtClean="0">
                <a:solidFill>
                  <a:schemeClr val="accent6"/>
                </a:solidFill>
              </a:rPr>
              <a:t>National phase-</a:t>
            </a:r>
            <a:r>
              <a:rPr lang="fr-CH" sz="3200" b="1" dirty="0" err="1" smtClean="0">
                <a:solidFill>
                  <a:schemeClr val="accent6"/>
                </a:solidFill>
              </a:rPr>
              <a:t>related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568952" cy="52469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Use ePCT to provide local agent with access to relevant documents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National phase entry time limit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applies </a:t>
            </a:r>
            <a:r>
              <a:rPr lang="en-US" altLang="en-US" dirty="0"/>
              <a:t>irrespective of possible delays </a:t>
            </a:r>
            <a:r>
              <a:rPr lang="en-US" altLang="en-US" dirty="0" smtClean="0"/>
              <a:t>during international </a:t>
            </a:r>
            <a:r>
              <a:rPr lang="en-US" altLang="en-US" dirty="0"/>
              <a:t>phase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Where national phase entry time limit has been </a:t>
            </a:r>
            <a:r>
              <a:rPr lang="en-US" altLang="en-US" dirty="0" smtClean="0"/>
              <a:t>missed, use Rule 49.6:</a:t>
            </a:r>
            <a:endParaRPr lang="en-US" altLang="en-US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 Does Rule 49.6 apply?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/>
              <a:t>If yes, which criterion is applicable?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/>
              <a:t>Which time limit applies? 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/>
              <a:t>10 “high value targets” (CA, CN, DE, IN, KR, LV, MX, NZ, PH, PL) still don’t explicitly apply 49.6 but a number of them have provisions under the national law providing for something like reinstatement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/>
              <a:t>there may be some other offices which don’t fully  understand their obligation to apply it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Please contact IB if you encounter national phase situations which you believe are not in line with what the PCT provides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34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352925"/>
          </a:xfrm>
        </p:spPr>
        <p:txBody>
          <a:bodyPr/>
          <a:lstStyle/>
          <a:p>
            <a:r>
              <a:rPr lang="en-US" dirty="0" smtClean="0"/>
              <a:t>June </a:t>
            </a:r>
            <a:r>
              <a:rPr lang="en-US" dirty="0"/>
              <a:t>1, 1978:  commencement of </a:t>
            </a:r>
            <a:r>
              <a:rPr lang="en-US" dirty="0" smtClean="0"/>
              <a:t>PCT filings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18 Member </a:t>
            </a:r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5 International </a:t>
            </a:r>
            <a:r>
              <a:rPr lang="en-US" dirty="0" smtClean="0"/>
              <a:t>Authorities</a:t>
            </a:r>
          </a:p>
          <a:p>
            <a:pPr lvl="1"/>
            <a:r>
              <a:rPr lang="en-US" dirty="0" smtClean="0"/>
              <a:t>  10 </a:t>
            </a:r>
            <a:r>
              <a:rPr lang="en-US" dirty="0"/>
              <a:t>PCT staff at the International Bureau of </a:t>
            </a:r>
            <a:r>
              <a:rPr lang="en-US" dirty="0" smtClean="0"/>
              <a:t>WIPO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6565"/>
            <a:ext cx="8229600" cy="68613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Key Moments in PCT History</a:t>
            </a:r>
            <a:endParaRPr lang="en-GB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8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4352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4191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6565"/>
            <a:ext cx="8229600" cy="68613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Key Moments in PCT History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868887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26 years to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million</a:t>
            </a:r>
          </a:p>
          <a:p>
            <a:r>
              <a:rPr lang="en-US" sz="1400" dirty="0" smtClean="0"/>
              <a:t> 7 years to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million</a:t>
            </a:r>
          </a:p>
          <a:p>
            <a:r>
              <a:rPr lang="en-US" sz="1400" dirty="0" smtClean="0"/>
              <a:t> 5 years to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million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4502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0805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000099"/>
                </a:solidFill>
              </a:rPr>
              <a:t>PCT Applications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43035"/>
              </p:ext>
            </p:extLst>
          </p:nvPr>
        </p:nvGraphicFramePr>
        <p:xfrm>
          <a:off x="179512" y="440968"/>
          <a:ext cx="8772525" cy="587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61077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2017: 243,500 (+4.5%)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4280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PCT Application Filings--projected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181226"/>
            <a:ext cx="3009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Economics and Statistics Division, WIPO</a:t>
            </a:r>
            <a:endParaRPr lang="en-US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26" y="1214438"/>
            <a:ext cx="8525437" cy="466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41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000099"/>
                </a:solidFill>
              </a:rPr>
              <a:t>PCT Coverage Today</a:t>
            </a:r>
            <a:r>
              <a:rPr lang="en-US" altLang="en-US" sz="3200" dirty="0" smtClean="0"/>
              <a:t> </a:t>
            </a:r>
          </a:p>
        </p:txBody>
      </p:sp>
      <p:pic>
        <p:nvPicPr>
          <p:cNvPr id="129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3" y="1052736"/>
            <a:ext cx="8766711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88098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28600" y="914400"/>
            <a:ext cx="1125538" cy="304800"/>
            <a:chOff x="192" y="336"/>
            <a:chExt cx="768" cy="192"/>
          </a:xfrm>
        </p:grpSpPr>
        <p:sp>
          <p:nvSpPr>
            <p:cNvPr id="8203" name="Rectangle 4"/>
            <p:cNvSpPr>
              <a:spLocks noChangeArrowheads="1"/>
            </p:cNvSpPr>
            <p:nvPr/>
          </p:nvSpPr>
          <p:spPr bwMode="auto">
            <a:xfrm>
              <a:off x="192" y="336"/>
              <a:ext cx="144" cy="180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8204" name="Text Box 5"/>
            <p:cNvSpPr txBox="1">
              <a:spLocks noChangeArrowheads="1"/>
            </p:cNvSpPr>
            <p:nvPr/>
          </p:nvSpPr>
          <p:spPr bwMode="auto">
            <a:xfrm>
              <a:off x="288" y="33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ea typeface="ヒラギノ角ゴ Pro W3"/>
                  <a:cs typeface="ヒラギノ角ゴ Pro W3"/>
                </a:rPr>
                <a:t>=PCT</a:t>
              </a:r>
            </a:p>
          </p:txBody>
        </p:sp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2924175"/>
            <a:ext cx="1752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Albania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Algeria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Angola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Antigua and Barbuda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Armenia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Australia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Austria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Azerbaijan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Bahrain</a:t>
            </a:r>
            <a:r>
              <a:rPr lang="en-US" altLang="en-US" sz="800" dirty="0">
                <a:solidFill>
                  <a:srgbClr val="AF3737"/>
                </a:solidFill>
                <a:ea typeface="ヒラギノ角ゴ Pro W3"/>
                <a:cs typeface="ヒラギノ角ゴ Pro W3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Barbados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Belarus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Belgium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Belize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Benin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Bosnia and Herzegovina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Botswana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Brazil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Brunei Darussalam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Bulgaria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Burkina Faso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Cambodia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Cameroon</a:t>
            </a: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Canada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Central African Republic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Chad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Chile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China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Colombia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Comoros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Congo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600200" y="2819400"/>
            <a:ext cx="22796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Costa Rica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Côte d'Ivoire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Croatia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Cuba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Cyprus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Czech Republic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Democratic People's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   Republic of Korea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Denmark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Djibouti </a:t>
            </a:r>
            <a:endParaRPr lang="en-US" altLang="en-US" sz="800" i="1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Dominica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Dominican Republic</a:t>
            </a:r>
            <a:r>
              <a:rPr lang="en-US" altLang="en-US" sz="800" dirty="0">
                <a:solidFill>
                  <a:srgbClr val="AF3737"/>
                </a:solidFill>
                <a:ea typeface="ヒラギノ角ゴ Pro W3"/>
                <a:cs typeface="ヒラギノ角ゴ Pro W3"/>
              </a:rPr>
              <a:t>	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Ecuador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Egypt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El Salvador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Equatorial Guinea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Estonia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Finland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France</a:t>
            </a:r>
            <a:r>
              <a:rPr lang="en-US" altLang="en-US" sz="800" baseline="30000" dirty="0">
                <a:ea typeface="ヒラギノ角ゴ Pro W3"/>
                <a:cs typeface="ヒラギノ角ゴ Pro W3"/>
              </a:rPr>
              <a:t>,</a:t>
            </a: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Gabon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Gambia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Georgia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Germany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Ghana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Greece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Grenada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Guatemala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Guinea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276600" y="3200400"/>
            <a:ext cx="15414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Guinea-Bissau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Honduras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Hungary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Iceland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India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Indonesia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Iran (Islamic Republic of)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Ireland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Israel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Italy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Japan	</a:t>
            </a:r>
            <a:endParaRPr lang="en-US" altLang="en-US" sz="800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Jordan 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Kazakhstan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Kenya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Kuwait </a:t>
            </a:r>
            <a:endParaRPr lang="en-US" altLang="en-US" sz="800" i="1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Kyrgyzstan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Lao People’s Dem Rep.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Latvia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Lesotho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Liberia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Libyan Arab Jamahiriya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Liechtenstein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Lithuania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Luxembourg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Madagascar</a:t>
            </a:r>
            <a:endParaRPr lang="de-DE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572000" y="2819400"/>
            <a:ext cx="26225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Malawi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Malaysia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Mali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Mauritania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Mexico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Monaco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Mongolia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Montenegro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Morocco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Mozambique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Namibia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Netherlands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New Zealand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Nicaragua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Nigeria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Norway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Oman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Panama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Papua New Guinea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Peru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Philippines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791200" y="3276600"/>
            <a:ext cx="231933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Poland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Portugal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Qatar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Republic of Korea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Republic of Moldova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Romania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Rwanda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Russian Federation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Saint Lucia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Saint Vincent and</a:t>
            </a:r>
            <a:br>
              <a:rPr lang="en-US" altLang="en-US" sz="800" dirty="0">
                <a:ea typeface="ヒラギノ角ゴ Pro W3"/>
                <a:cs typeface="ヒラギノ角ゴ Pro W3"/>
              </a:rPr>
            </a:br>
            <a:r>
              <a:rPr lang="en-US" altLang="en-US" sz="800" dirty="0">
                <a:ea typeface="ヒラギノ角ゴ Pro W3"/>
                <a:cs typeface="ヒラギノ角ゴ Pro W3"/>
              </a:rPr>
              <a:t>      the Grenadines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San Marino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Sao Tomé e Principe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Saudi Arabia</a:t>
            </a:r>
            <a:endParaRPr lang="en-US" altLang="en-US" sz="800" b="1" u="sng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Senegal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Serbia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Seychelles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Sierra Leone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Singapore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Slovakia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Slovenia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South Africa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Spain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Sri Lanka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Sudan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Swaziland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7391400" y="3200400"/>
            <a:ext cx="227965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350" indent="-4763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800">
                <a:ea typeface="ヒラギノ角ゴ Pro W3"/>
                <a:cs typeface="ヒラギノ角ゴ Pro W3"/>
              </a:rPr>
              <a:t>St. Kitts and Nevis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Sweden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Switzerland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Syrian Arab Republic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Tajikistan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Thailand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The former Yugoslav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     Republic of Macedonia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Togo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Trinidad and Tobago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Tunisia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Turkey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Turkmenistan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Uganda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Ukraine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Arab Emirates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Kingdom	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Republic of Tanzania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States of America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Uzbekistan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Viet Nam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Zambia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Zimbabwe</a:t>
            </a:r>
            <a:endParaRPr lang="de-DE" altLang="en-US" sz="800">
              <a:ea typeface="ヒラギノ角ゴ Pro W3"/>
              <a:cs typeface="ヒラギノ角ゴ Pro W3"/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2987675" y="0"/>
            <a:ext cx="3145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CC0000"/>
                </a:solidFill>
                <a:ea typeface="ヒラギノ角ゴ Pro W3"/>
                <a:cs typeface="ヒラギノ角ゴ Pro W3"/>
              </a:rPr>
              <a:t>152</a:t>
            </a:r>
            <a:r>
              <a:rPr lang="en-US" altLang="en-US" sz="3200" b="1" dirty="0" smtClean="0">
                <a:solidFill>
                  <a:schemeClr val="accent2"/>
                </a:solidFill>
                <a:ea typeface="ヒラギノ角ゴ Pro W3"/>
                <a:cs typeface="ヒラギノ角ゴ Pro W3"/>
              </a:rPr>
              <a:t> </a:t>
            </a:r>
            <a:r>
              <a:rPr lang="en-US" altLang="en-US" sz="3200" b="1" dirty="0">
                <a:solidFill>
                  <a:schemeClr val="accent2"/>
                </a:solidFill>
                <a:ea typeface="ヒラギノ角ゴ Pro W3"/>
                <a:cs typeface="ヒラギノ角ゴ Pro W3"/>
              </a:rPr>
              <a:t>PCT States</a:t>
            </a:r>
          </a:p>
        </p:txBody>
      </p:sp>
      <p:pic>
        <p:nvPicPr>
          <p:cNvPr id="2318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912" y="548681"/>
            <a:ext cx="6059729" cy="303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036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287"/>
            <a:ext cx="7772400" cy="584775"/>
          </a:xfrm>
        </p:spPr>
        <p:txBody>
          <a:bodyPr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000099"/>
                </a:solidFill>
              </a:rPr>
              <a:t>UN Member States not yet in PCT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692150"/>
            <a:ext cx="324008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651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Afghanistan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ea typeface="ヒラギノ角ゴ Pro W3"/>
                <a:cs typeface="ヒラギノ角ゴ Pro W3"/>
              </a:rPr>
              <a:t>Andorra</a:t>
            </a:r>
            <a:endParaRPr lang="en-GB" altLang="en-US" sz="20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ea typeface="ヒラギノ角ゴ Pro W3"/>
                <a:cs typeface="ヒラギノ角ゴ Pro W3"/>
              </a:rPr>
              <a:t>Argentina</a:t>
            </a:r>
            <a:endParaRPr lang="en-GB" altLang="en-US" sz="20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Bahamas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ea typeface="ヒラギノ角ゴ Pro W3"/>
                <a:cs typeface="ヒラギノ角ゴ Pro W3"/>
              </a:rPr>
              <a:t>Bangladesh</a:t>
            </a:r>
            <a:endParaRPr lang="en-GB" altLang="en-US" sz="20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Bhutan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Bolivia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Burundi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ea typeface="ヒラギノ角ゴ Pro W3"/>
                <a:cs typeface="ヒラギノ角ゴ Pro W3"/>
              </a:rPr>
              <a:t>Cape </a:t>
            </a:r>
            <a:r>
              <a:rPr lang="en-GB" altLang="en-US" sz="2000" dirty="0">
                <a:ea typeface="ヒラギノ角ゴ Pro W3"/>
                <a:cs typeface="ヒラギノ角ゴ Pro W3"/>
              </a:rPr>
              <a:t>Verde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Democratic Republic of Congo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ea typeface="ヒラギノ角ゴ Pro W3"/>
                <a:cs typeface="ヒラギノ角ゴ Pro W3"/>
              </a:rPr>
              <a:t>Eritrea</a:t>
            </a:r>
            <a:endParaRPr lang="en-GB" altLang="en-US" sz="20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Ethiopia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Fiji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Guyana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ea typeface="ヒラギノ角ゴ Pro W3"/>
                <a:cs typeface="ヒラギノ角ゴ Pro W3"/>
              </a:rPr>
              <a:t>Haiti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/>
              <a:t>Iraq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Jamaica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ea typeface="ヒラギノ角ゴ Pro W3"/>
              <a:cs typeface="ヒラギノ角ゴ Pro W3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35375" y="692150"/>
            <a:ext cx="25209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Kiribati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Lebanon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Maldives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Marshall Islands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Mauritius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Micronesia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Myanmar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Nauru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Nepal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Pakistan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Palau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Paraguay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Samoa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Solomon </a:t>
            </a:r>
            <a:r>
              <a:rPr lang="en-US" altLang="en-US" sz="2000" dirty="0" smtClean="0"/>
              <a:t>Islands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Somalia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/>
              <a:t>South Sudan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Suriname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444208" y="692150"/>
            <a:ext cx="230450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Timor-Leste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Tonga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Tuvalu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Uruguay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Vanuatu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Venezuela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Yemen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 smtClean="0"/>
              <a:t>41)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07783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142418</TotalTime>
  <Words>1528</Words>
  <Application>Microsoft Office PowerPoint</Application>
  <PresentationFormat>On-screen Show (4:3)</PresentationFormat>
  <Paragraphs>422</Paragraphs>
  <Slides>25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PCT POT EN draft rev2</vt:lpstr>
      <vt:lpstr>Chart</vt:lpstr>
      <vt:lpstr>The view from WIPO:  PCT update and certain best practices </vt:lpstr>
      <vt:lpstr>Quick PCT Status</vt:lpstr>
      <vt:lpstr>Key Moments in PCT History</vt:lpstr>
      <vt:lpstr>Key Moments in PCT History</vt:lpstr>
      <vt:lpstr>PCT Applications</vt:lpstr>
      <vt:lpstr>PCT Application Filings--projected</vt:lpstr>
      <vt:lpstr>PCT Coverage Today </vt:lpstr>
      <vt:lpstr>Slide 8</vt:lpstr>
      <vt:lpstr>UN Member States not yet in PCT</vt:lpstr>
      <vt:lpstr>Slide 10</vt:lpstr>
      <vt:lpstr>Slide 11</vt:lpstr>
      <vt:lpstr>Slide 12</vt:lpstr>
      <vt:lpstr>Slide 13</vt:lpstr>
      <vt:lpstr>PCT WG 2018 Outcomes</vt:lpstr>
      <vt:lpstr>PCT Priority Areas (1)</vt:lpstr>
      <vt:lpstr>PCT Priority Areas (2)</vt:lpstr>
      <vt:lpstr>Collaborative search and examination:  IP5 Pilot</vt:lpstr>
      <vt:lpstr>WIPO Global IP Platform</vt:lpstr>
      <vt:lpstr>PCT Best Practices</vt:lpstr>
      <vt:lpstr>Filing-related</vt:lpstr>
      <vt:lpstr>After Filing</vt:lpstr>
      <vt:lpstr>International Publication</vt:lpstr>
      <vt:lpstr>Specific procedures (1)</vt:lpstr>
      <vt:lpstr>Specific procedures (2)</vt:lpstr>
      <vt:lpstr>National phase-related</vt:lpstr>
    </vt:vector>
  </TitlesOfParts>
  <Company>WIPO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PALMIERI Sylvie</dc:creator>
  <cp:lastModifiedBy>c</cp:lastModifiedBy>
  <cp:revision>1494</cp:revision>
  <cp:lastPrinted>2017-10-10T13:03:43Z</cp:lastPrinted>
  <dcterms:created xsi:type="dcterms:W3CDTF">2011-05-22T11:43:16Z</dcterms:created>
  <dcterms:modified xsi:type="dcterms:W3CDTF">2018-10-24T17:50:03Z</dcterms:modified>
</cp:coreProperties>
</file>