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77" r:id="rId3"/>
    <p:sldId id="260" r:id="rId4"/>
    <p:sldId id="261" r:id="rId5"/>
    <p:sldId id="262" r:id="rId6"/>
    <p:sldId id="278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0" r:id="rId15"/>
    <p:sldId id="281" r:id="rId16"/>
    <p:sldId id="282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4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0A2B"/>
    <a:srgbClr val="708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09" d="100"/>
          <a:sy n="109" d="100"/>
        </p:scale>
        <p:origin x="1686" y="102"/>
      </p:cViewPr>
      <p:guideLst>
        <p:guide orient="horz" pos="3929"/>
        <p:guide pos="48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8751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8284" indent="-276263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5052" indent="-22101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7073" indent="-22101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89094" indent="-22101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31115" indent="-221010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73136" indent="-221010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5157" indent="-221010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57178" indent="-221010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65662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6555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8284" indent="-276263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5052" indent="-22101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7073" indent="-22101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89094" indent="-22101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31115" indent="-221010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73136" indent="-221010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5157" indent="-221010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57178" indent="-221010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4701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63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4913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1566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>
                <a:solidFill>
                  <a:srgbClr val="70899B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684400" y="1818000"/>
            <a:ext cx="1695912" cy="403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CH" sz="1200" b="1" dirty="0" smtClean="0">
                <a:solidFill>
                  <a:srgbClr val="9D0A2B"/>
                </a:solidFill>
              </a:rPr>
              <a:t>The International </a:t>
            </a:r>
            <a:br>
              <a:rPr lang="fr-CH" sz="1200" b="1" dirty="0" smtClean="0">
                <a:solidFill>
                  <a:srgbClr val="9D0A2B"/>
                </a:solidFill>
              </a:rPr>
            </a:br>
            <a:r>
              <a:rPr lang="fr-CH" sz="1200" b="1" dirty="0" smtClean="0">
                <a:solidFill>
                  <a:srgbClr val="9D0A2B"/>
                </a:solidFill>
              </a:rPr>
              <a:t>Patent System</a:t>
            </a:r>
            <a:endParaRPr lang="fr-CH" sz="1200" b="1" dirty="0">
              <a:solidFill>
                <a:srgbClr val="9D0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899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1pPr>
            <a:lvl2pPr marL="742950" indent="-285750">
              <a:buClr>
                <a:srgbClr val="9D0A2B"/>
              </a:buClr>
              <a:buSzPct val="100000"/>
              <a:buFont typeface="Wingdings" pitchFamily="2" charset="2"/>
              <a:buChar char="q"/>
              <a:defRPr/>
            </a:lvl2pPr>
            <a:lvl3pPr marL="1143000" indent="-228600">
              <a:buClr>
                <a:srgbClr val="9D0A2B"/>
              </a:buClr>
              <a:buSzPct val="100000"/>
              <a:buFont typeface="Wingdings" pitchFamily="2" charset="2"/>
              <a:buChar char="§"/>
              <a:defRPr/>
            </a:lvl3pPr>
            <a:lvl4pPr marL="1600200" indent="-2286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4pPr>
            <a:lvl5pPr marL="2057400" indent="-2286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8546" y="6504027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900" dirty="0" smtClean="0"/>
              <a:t>Webinar PCT Update-</a:t>
            </a:r>
            <a:fld id="{DA79EEDA-9492-4994-BB18-1005CD6866B1}" type="slidenum">
              <a:rPr lang="en-US" sz="900" smtClean="0"/>
              <a:pPr>
                <a:spcBef>
                  <a:spcPts val="0"/>
                </a:spcBef>
                <a:defRPr/>
              </a:pPr>
              <a:t>‹#›</a:t>
            </a:fld>
            <a:endParaRPr lang="en-US" sz="900" dirty="0" smtClean="0"/>
          </a:p>
          <a:p>
            <a:pPr>
              <a:spcBef>
                <a:spcPts val="0"/>
              </a:spcBef>
              <a:defRPr/>
            </a:pPr>
            <a:r>
              <a:rPr lang="en-US" sz="900" dirty="0" smtClean="0"/>
              <a:t>10.10.2019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72" y="6069657"/>
            <a:ext cx="1005927" cy="16765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614000" y="6202800"/>
            <a:ext cx="1422000" cy="302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CH" sz="800" b="1" dirty="0" smtClean="0">
                <a:solidFill>
                  <a:srgbClr val="9D0A2B"/>
                </a:solidFill>
              </a:rPr>
              <a:t>The International </a:t>
            </a:r>
            <a:br>
              <a:rPr lang="fr-CH" sz="800" b="1" dirty="0" smtClean="0">
                <a:solidFill>
                  <a:srgbClr val="9D0A2B"/>
                </a:solidFill>
              </a:rPr>
            </a:br>
            <a:r>
              <a:rPr lang="fr-CH" sz="800" b="1" dirty="0" smtClean="0">
                <a:solidFill>
                  <a:srgbClr val="9D0A2B"/>
                </a:solidFill>
              </a:rPr>
              <a:t>Patent System</a:t>
            </a:r>
            <a:endParaRPr lang="fr-CH" sz="800" b="1" dirty="0">
              <a:solidFill>
                <a:srgbClr val="9D0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c" descr="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 </a:t>
            </a:r>
            <a:endParaRPr lang="en-GB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ctdemo.wipo.int/DocConverter/pages/pdfValidator.x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pct/en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portal/en/news/2019/article_0029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ortal/en/news/2019/article_0033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pportal.wipo.int/" TargetMode="External"/><Relationship Id="rId4" Type="http://schemas.openxmlformats.org/officeDocument/2006/relationships/hyperlink" Target="https://pct.wipo.i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pct/en/seminar/seminar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po.int/pct/en/" TargetMode="External"/><Relationship Id="rId4" Type="http://schemas.openxmlformats.org/officeDocument/2006/relationships/hyperlink" Target="http://www.wipo.int/pct/en/newslett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304256"/>
          </a:xfrm>
        </p:spPr>
        <p:txBody>
          <a:bodyPr/>
          <a:lstStyle/>
          <a:p>
            <a:pPr marL="279400" indent="-279400" algn="ctr" eaLnBrk="1" hangingPunct="1"/>
            <a:r>
              <a:rPr lang="en-US" altLang="en-US" b="1" dirty="0" smtClean="0"/>
              <a:t>The Patent Cooperation Treaty (PCT)</a:t>
            </a:r>
            <a:br>
              <a:rPr lang="en-US" altLang="en-US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>End </a:t>
            </a:r>
            <a:r>
              <a:rPr lang="en-US" altLang="en-US" b="1" smtClean="0"/>
              <a:t>of the year </a:t>
            </a:r>
            <a:r>
              <a:rPr lang="en-US" altLang="en-US" b="1" dirty="0" smtClean="0"/>
              <a:t>2019 Update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5229200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70899B"/>
                </a:solidFill>
              </a:rPr>
              <a:t>Webinar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70899B"/>
                </a:solidFill>
              </a:rPr>
              <a:t>Matthias Reischle, Deputy Director, PCT Legal Division, WIPO </a:t>
            </a:r>
            <a:endParaRPr lang="en-US" sz="1800" dirty="0">
              <a:solidFill>
                <a:srgbClr val="70899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346458"/>
            <a:ext cx="8435637" cy="230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1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333" y="188640"/>
            <a:ext cx="8388350" cy="936104"/>
          </a:xfrm>
        </p:spPr>
        <p:txBody>
          <a:bodyPr/>
          <a:lstStyle/>
          <a:p>
            <a:r>
              <a:rPr lang="en-US" altLang="en-US" sz="3200" dirty="0" smtClean="0"/>
              <a:t>Rule changes adopted by the PCT Assembly in October 2019 (cont.)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333" y="1484784"/>
            <a:ext cx="8856984" cy="565092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smtClean="0"/>
              <a:t>Provision </a:t>
            </a:r>
            <a:r>
              <a:rPr lang="en-US" altLang="en-US" sz="2200" dirty="0"/>
              <a:t>of a legal basis for the correction or addition of indications in the request provided for in </a:t>
            </a:r>
            <a:r>
              <a:rPr lang="en-US" altLang="en-US" sz="2200" dirty="0" smtClean="0"/>
              <a:t>Rule </a:t>
            </a:r>
            <a:r>
              <a:rPr lang="en-US" altLang="en-US" sz="2200" dirty="0"/>
              <a:t>4.11 during the international </a:t>
            </a:r>
            <a:r>
              <a:rPr lang="en-US" altLang="en-US" sz="2200" dirty="0" smtClean="0"/>
              <a:t>phase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smtClean="0"/>
              <a:t> </a:t>
            </a:r>
            <a:r>
              <a:rPr lang="en-US" altLang="en-US" sz="2200" dirty="0"/>
              <a:t>Applicants will be able to submit a notice to the IB, within </a:t>
            </a:r>
            <a:r>
              <a:rPr lang="en-US" altLang="en-US" sz="2200" dirty="0" smtClean="0"/>
              <a:t>16 months </a:t>
            </a:r>
            <a:r>
              <a:rPr lang="en-US" altLang="en-US" sz="2200" dirty="0"/>
              <a:t>from the priority date, to correct or add an indication of the wish that the application be treated, in a designated State, as an application for</a:t>
            </a:r>
            <a:r>
              <a:rPr lang="en-US" altLang="en-US" sz="2200" dirty="0" smtClean="0"/>
              <a:t>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/>
              <a:t>a patent of addition, certificate of addition, inventor’s certificate of addition or utility certificate of addition; </a:t>
            </a:r>
            <a:r>
              <a:rPr lang="en-US" altLang="en-US" sz="2200" dirty="0" smtClean="0"/>
              <a:t>or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/>
              <a:t>a continuation or a continuation‑in‑part of an earlier </a:t>
            </a:r>
            <a:r>
              <a:rPr lang="en-US" altLang="en-US" sz="2200" dirty="0" smtClean="0"/>
              <a:t>application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altLang="en-US" sz="2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altLang="en-US" sz="22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200" dirty="0" smtClean="0"/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200" dirty="0"/>
              <a:t>	</a:t>
            </a:r>
            <a:endParaRPr lang="en-US" altLang="en-US" sz="22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71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3829" y="212161"/>
            <a:ext cx="8388350" cy="765175"/>
          </a:xfrm>
        </p:spPr>
        <p:txBody>
          <a:bodyPr/>
          <a:lstStyle/>
          <a:p>
            <a:r>
              <a:rPr lang="fr-CH" altLang="en-US" dirty="0" smtClean="0"/>
              <a:t>PCT WG 2019</a:t>
            </a:r>
            <a:endParaRPr lang="en-US" alt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80920" cy="5578921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dirty="0" smtClean="0"/>
              <a:t>Not agreed: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en-US" dirty="0"/>
              <a:t>proposed fee reduction for </a:t>
            </a:r>
            <a:r>
              <a:rPr lang="en-US" altLang="en-US" dirty="0" smtClean="0"/>
              <a:t>universities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en-US" dirty="0" smtClean="0"/>
              <a:t>proposal to give all PCT applicants choice of all ISAs 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dirty="0" smtClean="0"/>
              <a:t> Further work will be done on these two proposals 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alt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dirty="0" smtClean="0"/>
              <a:t>Noted Progress </a:t>
            </a:r>
            <a:r>
              <a:rPr lang="en-US" altLang="en-US" dirty="0"/>
              <a:t>reports </a:t>
            </a:r>
            <a:r>
              <a:rPr lang="en-US" altLang="en-US" dirty="0" smtClean="0"/>
              <a:t>on: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en-US" dirty="0" smtClean="0"/>
              <a:t>IP5 Collaborative </a:t>
            </a:r>
            <a:r>
              <a:rPr lang="en-US" altLang="en-US" dirty="0"/>
              <a:t>Search and Examination </a:t>
            </a:r>
            <a:r>
              <a:rPr lang="en-US" altLang="en-US" dirty="0" smtClean="0"/>
              <a:t>Pilot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en-US" dirty="0" smtClean="0"/>
              <a:t>Netting </a:t>
            </a:r>
            <a:r>
              <a:rPr lang="en-US" altLang="en-US" dirty="0"/>
              <a:t>of PCT </a:t>
            </a:r>
            <a:r>
              <a:rPr lang="en-US" altLang="en-US" dirty="0" smtClean="0"/>
              <a:t>fees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en-US" dirty="0" smtClean="0"/>
              <a:t>PCT </a:t>
            </a:r>
            <a:r>
              <a:rPr lang="en-US" altLang="en-US" dirty="0"/>
              <a:t>sequence listing </a:t>
            </a:r>
            <a:r>
              <a:rPr lang="en-US" altLang="en-US" dirty="0" smtClean="0"/>
              <a:t>standard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en-US" dirty="0" smtClean="0"/>
              <a:t>PCT online services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en-US" dirty="0" smtClean="0"/>
              <a:t>PCT </a:t>
            </a:r>
            <a:r>
              <a:rPr lang="en-US" altLang="en-US" dirty="0"/>
              <a:t>Minimum </a:t>
            </a:r>
            <a:r>
              <a:rPr lang="en-US" altLang="en-US" dirty="0" smtClean="0"/>
              <a:t>Documentation</a:t>
            </a:r>
          </a:p>
          <a:p>
            <a:pPr>
              <a:spcBef>
                <a:spcPct val="0"/>
              </a:spcBef>
            </a:pPr>
            <a:endParaRPr lang="en-US" altLang="en-US" sz="2200" dirty="0" smtClean="0"/>
          </a:p>
          <a:p>
            <a:pPr lvl="1">
              <a:spcBef>
                <a:spcPct val="0"/>
              </a:spcBef>
            </a:pPr>
            <a:endParaRPr lang="en-US" altLang="en-US" sz="1200" dirty="0" smtClean="0"/>
          </a:p>
          <a:p>
            <a:pPr lvl="1">
              <a:spcBef>
                <a:spcPct val="0"/>
              </a:spcBef>
            </a:pPr>
            <a:endParaRPr lang="en-US" altLang="en-US" sz="2000" dirty="0" smtClean="0"/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endParaRPr lang="en-US" altLang="en-US" dirty="0" smtClean="0"/>
          </a:p>
          <a:p>
            <a:pPr>
              <a:spcBef>
                <a:spcPts val="600"/>
              </a:spcBef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53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6260"/>
            <a:ext cx="8229600" cy="850106"/>
          </a:xfrm>
        </p:spPr>
        <p:txBody>
          <a:bodyPr/>
          <a:lstStyle/>
          <a:p>
            <a:r>
              <a:rPr lang="en-US" dirty="0" smtClean="0"/>
              <a:t>Color drawings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19454"/>
            <a:ext cx="8496944" cy="5642382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Applications containing color or greyscale content </a:t>
            </a:r>
            <a:endParaRPr 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Not permitted in PCT applications (Rule 11)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Since applications often contain color or greyscale content, the IB has included some features in </a:t>
            </a:r>
            <a:r>
              <a:rPr lang="en-US" sz="1800" dirty="0" err="1" smtClean="0"/>
              <a:t>ePCT</a:t>
            </a:r>
            <a:r>
              <a:rPr lang="en-US" sz="1800" dirty="0" smtClean="0"/>
              <a:t> and PCT-SAFE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 smtClean="0"/>
              <a:t>ePCT</a:t>
            </a:r>
            <a:r>
              <a:rPr lang="en-US" sz="1800" b="1" dirty="0" smtClean="0"/>
              <a:t>-Filing</a:t>
            </a:r>
            <a:r>
              <a:rPr lang="en-US" sz="1800" dirty="0" smtClean="0"/>
              <a:t> will automatically detect color or greyscale content and warn the applicant that </a:t>
            </a:r>
            <a:r>
              <a:rPr lang="en-US" sz="1800" dirty="0"/>
              <a:t>the </a:t>
            </a:r>
            <a:r>
              <a:rPr lang="en-US" sz="1800" dirty="0" smtClean="0"/>
              <a:t>application content should be in black </a:t>
            </a:r>
            <a:r>
              <a:rPr lang="en-US" sz="1800" dirty="0"/>
              <a:t>and white </a:t>
            </a:r>
            <a:endParaRPr lang="en-US" sz="1800" dirty="0" smtClean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/>
              <a:t>PCT-SAFE</a:t>
            </a:r>
            <a:r>
              <a:rPr lang="en-US" sz="1800" dirty="0" smtClean="0"/>
              <a:t> allows applicants to indicate (checkbox) that the application contains color or greyscale content (only for filings with RO/IB)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A dedicated preview function has been made available by the IB in order to allow applicants to view the application content as it will be rendered by the IB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Directly available in </a:t>
            </a:r>
            <a:r>
              <a:rPr lang="en-US" sz="1800" dirty="0" err="1" smtClean="0"/>
              <a:t>ePCT</a:t>
            </a:r>
            <a:r>
              <a:rPr lang="en-US" sz="1800" dirty="0" smtClean="0"/>
              <a:t>-Filing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pctdemo.wipo.int/DocConverter/pages/pdfValidator.xhtml</a:t>
            </a:r>
            <a:r>
              <a:rPr lang="en-US" sz="1800" dirty="0" smtClean="0"/>
              <a:t> 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09784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68" y="261759"/>
            <a:ext cx="8229600" cy="574953"/>
          </a:xfrm>
        </p:spPr>
        <p:txBody>
          <a:bodyPr/>
          <a:lstStyle/>
          <a:p>
            <a:r>
              <a:rPr lang="en-US" dirty="0" smtClean="0"/>
              <a:t>Color drawings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68" y="908720"/>
            <a:ext cx="8229600" cy="5642382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Publication of applications containing color or greyscale content </a:t>
            </a:r>
            <a:endParaRPr lang="en-US" sz="2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The application will be </a:t>
            </a:r>
            <a:r>
              <a:rPr lang="en-US" sz="2200" dirty="0"/>
              <a:t>converted </a:t>
            </a:r>
            <a:r>
              <a:rPr lang="en-US" sz="2200" dirty="0" smtClean="0"/>
              <a:t>into black and </a:t>
            </a:r>
            <a:r>
              <a:rPr lang="en-US" sz="2200" dirty="0"/>
              <a:t>white </a:t>
            </a:r>
            <a:r>
              <a:rPr lang="en-US" sz="2200" dirty="0" smtClean="0"/>
              <a:t>format for further processing and publication by the IB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If </a:t>
            </a:r>
            <a:r>
              <a:rPr lang="en-US" sz="2200" dirty="0" smtClean="0"/>
              <a:t>the application contained color </a:t>
            </a:r>
            <a:r>
              <a:rPr lang="en-US" sz="2200" dirty="0"/>
              <a:t>or greyscale </a:t>
            </a:r>
            <a:r>
              <a:rPr lang="en-US" sz="2200" dirty="0" smtClean="0"/>
              <a:t>content, </a:t>
            </a:r>
            <a:r>
              <a:rPr lang="en-US" sz="2200" dirty="0"/>
              <a:t>the front page of the published PCT application will contain a notice </a:t>
            </a:r>
            <a:r>
              <a:rPr lang="en-US" sz="2200" dirty="0" smtClean="0"/>
              <a:t>to that effect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Any original color or greyscale content will be made available on PATENTSCOPE as part of the public application file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Attention: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Designated Offices are not obliged to take the color or greyscale content into account, and may rely on the PCT application as published in black and white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68277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0437" y="548680"/>
            <a:ext cx="7070213" cy="1195603"/>
          </a:xfrm>
        </p:spPr>
        <p:txBody>
          <a:bodyPr/>
          <a:lstStyle/>
          <a:p>
            <a:r>
              <a:rPr lang="en-US" dirty="0" smtClean="0"/>
              <a:t>Best means of communication with the IB (1) 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437" y="2060848"/>
            <a:ext cx="8031507" cy="374441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For the filing of new applications with RO/IB: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Applicants should use </a:t>
            </a:r>
            <a:r>
              <a:rPr lang="en-US" dirty="0" err="1"/>
              <a:t>ePCT</a:t>
            </a:r>
            <a:r>
              <a:rPr lang="en-US" dirty="0"/>
              <a:t> </a:t>
            </a:r>
            <a:r>
              <a:rPr lang="en-US" i="1" dirty="0"/>
              <a:t>(recommended) </a:t>
            </a:r>
            <a:r>
              <a:rPr lang="en-US" dirty="0"/>
              <a:t>or PCT-SAFE;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In the event that neither service is available, international applications can also be uploaded through the new “Contingency Upload Service” (</a:t>
            </a:r>
            <a:r>
              <a:rPr lang="en-US" dirty="0" smtClean="0"/>
              <a:t>see https</a:t>
            </a:r>
            <a:r>
              <a:rPr lang="en-US" dirty="0"/>
              <a:t>://pct.wipo.int/ePCTExternal/pages/UploadDocument.xhtml)</a:t>
            </a:r>
          </a:p>
        </p:txBody>
      </p:sp>
    </p:spTree>
    <p:extLst>
      <p:ext uri="{BB962C8B-B14F-4D97-AF65-F5344CB8AC3E}">
        <p14:creationId xmlns:p14="http://schemas.microsoft.com/office/powerpoint/2010/main" val="28068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0682"/>
            <a:ext cx="7070213" cy="1195603"/>
          </a:xfrm>
        </p:spPr>
        <p:txBody>
          <a:bodyPr/>
          <a:lstStyle/>
          <a:p>
            <a:r>
              <a:rPr lang="en-US" dirty="0" smtClean="0"/>
              <a:t>Best means of communication with the IB (2) 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568952" cy="4752528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500"/>
              </a:spcAft>
            </a:pPr>
            <a:r>
              <a:rPr lang="en-US" sz="2200" dirty="0" smtClean="0"/>
              <a:t>For </a:t>
            </a:r>
            <a:r>
              <a:rPr lang="en-US" sz="2200" dirty="0"/>
              <a:t>the submission of post-filing documents to the IB and RO/IB:</a:t>
            </a:r>
          </a:p>
          <a:p>
            <a:pPr lvl="1">
              <a:spcBef>
                <a:spcPts val="400"/>
              </a:spcBef>
              <a:spcAft>
                <a:spcPts val="500"/>
              </a:spcAft>
            </a:pPr>
            <a:r>
              <a:rPr lang="en-US" sz="2200" dirty="0"/>
              <a:t>Applicants should use </a:t>
            </a:r>
            <a:r>
              <a:rPr lang="en-US" sz="2200" dirty="0" err="1"/>
              <a:t>ePCT</a:t>
            </a:r>
            <a:r>
              <a:rPr lang="en-US" sz="2200" dirty="0"/>
              <a:t> </a:t>
            </a:r>
            <a:r>
              <a:rPr lang="en-US" sz="2200" i="1" dirty="0"/>
              <a:t>(recommended)</a:t>
            </a:r>
            <a:r>
              <a:rPr lang="en-US" sz="2200" dirty="0"/>
              <a:t>;</a:t>
            </a:r>
          </a:p>
          <a:p>
            <a:pPr lvl="1">
              <a:spcBef>
                <a:spcPts val="400"/>
              </a:spcBef>
              <a:spcAft>
                <a:spcPts val="500"/>
              </a:spcAft>
            </a:pPr>
            <a:r>
              <a:rPr lang="en-US" sz="2200" dirty="0"/>
              <a:t>In the event that </a:t>
            </a:r>
            <a:r>
              <a:rPr lang="en-US" sz="2200" dirty="0" err="1"/>
              <a:t>ePCT</a:t>
            </a:r>
            <a:r>
              <a:rPr lang="en-US" sz="2200" dirty="0"/>
              <a:t> is not available, applicants can use the new “Contingency Upload Service”</a:t>
            </a:r>
          </a:p>
          <a:p>
            <a:pPr>
              <a:spcBef>
                <a:spcPts val="400"/>
              </a:spcBef>
              <a:spcAft>
                <a:spcPts val="500"/>
              </a:spcAft>
            </a:pPr>
            <a:r>
              <a:rPr lang="en-US" sz="2200" dirty="0"/>
              <a:t>To receive Forms and communications from the IB in urgent cases:</a:t>
            </a:r>
          </a:p>
          <a:p>
            <a:pPr lvl="1">
              <a:spcBef>
                <a:spcPts val="400"/>
              </a:spcBef>
              <a:spcAft>
                <a:spcPts val="500"/>
              </a:spcAft>
            </a:pPr>
            <a:r>
              <a:rPr lang="en-US" sz="2200" dirty="0"/>
              <a:t>Access your application file through </a:t>
            </a:r>
            <a:r>
              <a:rPr lang="en-US" sz="2200" dirty="0" err="1"/>
              <a:t>ePCT</a:t>
            </a:r>
            <a:r>
              <a:rPr lang="en-US" sz="2200" dirty="0"/>
              <a:t> (strong authentication) </a:t>
            </a:r>
            <a:r>
              <a:rPr lang="en-US" sz="2200" i="1" dirty="0"/>
              <a:t>(recommended)</a:t>
            </a:r>
          </a:p>
          <a:p>
            <a:pPr lvl="1">
              <a:spcBef>
                <a:spcPts val="400"/>
              </a:spcBef>
              <a:spcAft>
                <a:spcPts val="500"/>
              </a:spcAft>
            </a:pPr>
            <a:r>
              <a:rPr lang="en-US" sz="2200" dirty="0"/>
              <a:t>Authorize the IB to send forms and communications to you by e-mail (ideally “by e-mail only”)</a:t>
            </a:r>
          </a:p>
          <a:p>
            <a:pPr lvl="1">
              <a:spcBef>
                <a:spcPts val="400"/>
              </a:spcBef>
              <a:spcAft>
                <a:spcPts val="500"/>
              </a:spcAft>
            </a:pPr>
            <a:r>
              <a:rPr lang="en-US" sz="2200" dirty="0"/>
              <a:t>As of January 1, 2020, urgent communications will no longer be sent by </a:t>
            </a:r>
            <a:r>
              <a:rPr lang="en-US" sz="2200" dirty="0" smtClean="0"/>
              <a:t>fax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120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070213" cy="1195603"/>
          </a:xfrm>
        </p:spPr>
        <p:txBody>
          <a:bodyPr/>
          <a:lstStyle/>
          <a:p>
            <a:r>
              <a:rPr lang="en-US" dirty="0" smtClean="0"/>
              <a:t>Best means of communication with the IB (3) 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576" y="1484784"/>
            <a:ext cx="8568952" cy="525658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The </a:t>
            </a:r>
            <a:r>
              <a:rPr lang="en-US" sz="1800" dirty="0"/>
              <a:t>IB strongly discourages the use of fax as a means of communication with the IB for the following reasons: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Technical unreliability of fax transmissions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Transmission failures and/or legibility issues are always the applicant’s responsibility (Rule 92.4(c))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Positive fax transmittal report on the applicant’s side does not prove successful transmission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As from January 1, 2020, the IB will nevertheless continue to operate a limited fax service as an additional safeguard for applicants who experience technical difficulties in submitting documents electronically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 The only remaining two PCT fax numbers can be found on the PCT resources </a:t>
            </a:r>
            <a:r>
              <a:rPr lang="en-US" sz="1800" dirty="0"/>
              <a:t>website (</a:t>
            </a:r>
            <a:r>
              <a:rPr lang="en-US" sz="1800" dirty="0">
                <a:hlinkClick r:id="rId2"/>
              </a:rPr>
              <a:t>https://www.wipo.int/pct/en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 smtClean="0"/>
              <a:t>) </a:t>
            </a:r>
            <a:endParaRPr lang="en-US" sz="1800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Applicants are advised to contact the “authorized officer” in relation to </a:t>
            </a:r>
            <a:r>
              <a:rPr lang="en-US" sz="1800" dirty="0" smtClean="0"/>
              <a:t>the application </a:t>
            </a:r>
            <a:r>
              <a:rPr lang="en-US" sz="1800" dirty="0"/>
              <a:t>before sending a fax during regular business hours </a:t>
            </a:r>
            <a:r>
              <a:rPr lang="en-US" sz="1800" dirty="0" smtClean="0"/>
              <a:t>at the IB (</a:t>
            </a:r>
            <a:r>
              <a:rPr lang="en-US" sz="1800" dirty="0"/>
              <a:t>or otherwise leave a message on an answering device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667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78022"/>
            <a:ext cx="8213725" cy="564732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dirty="0" smtClean="0"/>
              <a:t>Explore collaborative search and examination:  IP5 Pilot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 smtClean="0"/>
              <a:t>measure effects and benefits in national phase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 smtClean="0"/>
              <a:t>results to be reported to PCT/WG, for possible integration into PCT at later stage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 smtClean="0"/>
              <a:t>ePCT to serve as CS&amp;E platform for IP5 Offices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altLang="en-US" sz="2400" dirty="0" smtClean="0"/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altLang="en-US" sz="2000" dirty="0" smtClean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GB" altLang="en-US" sz="20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0392" y="116632"/>
            <a:ext cx="8352928" cy="835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Collaborative Search and Examination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5"/>
            <a:ext cx="6120680" cy="357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15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19568"/>
            <a:ext cx="8496944" cy="5616624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en-US" sz="2000" dirty="0" smtClean="0"/>
              <a:t>Single </a:t>
            </a:r>
            <a:r>
              <a:rPr lang="en-US" altLang="en-US" sz="2000" dirty="0"/>
              <a:t>common </a:t>
            </a:r>
            <a:r>
              <a:rPr lang="en-US" altLang="en-US" sz="2000" dirty="0" smtClean="0"/>
              <a:t>portal launched September 17 which consolidates the </a:t>
            </a:r>
            <a:r>
              <a:rPr lang="en-US" altLang="en-US" sz="2000" dirty="0"/>
              <a:t>customer </a:t>
            </a:r>
            <a:r>
              <a:rPr lang="en-US" altLang="en-US" sz="2000" dirty="0" smtClean="0"/>
              <a:t>experience when accessing all WIPO services, databases and tools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en-US" sz="2000" dirty="0" smtClean="0"/>
              <a:t>unified navigation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en-US" sz="2000" dirty="0"/>
              <a:t>single sign-on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en-US" sz="2000" dirty="0" smtClean="0"/>
              <a:t>modernized look and feel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en-US" sz="2000" dirty="0" smtClean="0"/>
              <a:t>customizable </a:t>
            </a:r>
            <a:r>
              <a:rPr lang="en-US" altLang="en-US" sz="2000" dirty="0"/>
              <a:t>interface which you will see when you login with your WIPO Account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en-US" sz="2000" dirty="0" smtClean="0"/>
              <a:t>streamlined payments—will be able to view and process payments for Hague, PCT and Madrid, and PayPal being added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en-US" sz="2000" dirty="0" smtClean="0"/>
              <a:t>gradual introduction of centralized messaging system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www.wipo.int/portal/en/news/2019/article_0029.html</a:t>
            </a:r>
            <a:endParaRPr lang="en-GB" sz="2000" dirty="0" smtClean="0"/>
          </a:p>
          <a:p>
            <a:pPr lvl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000" dirty="0" smtClean="0"/>
              <a:t>PCT “widgets” included, in addition to integrated </a:t>
            </a:r>
            <a:r>
              <a:rPr lang="en-US" sz="2000" dirty="0" err="1" smtClean="0"/>
              <a:t>ePCT</a:t>
            </a:r>
            <a:r>
              <a:rPr lang="en-US" sz="2000" dirty="0" smtClean="0"/>
              <a:t> access: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000" dirty="0" smtClean="0"/>
              <a:t>“key PCT time limits”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000" dirty="0" smtClean="0"/>
              <a:t>“</a:t>
            </a:r>
            <a:r>
              <a:rPr lang="en-US" sz="2000" dirty="0" err="1" smtClean="0"/>
              <a:t>ePCT</a:t>
            </a:r>
            <a:r>
              <a:rPr lang="en-US" sz="2000" dirty="0" smtClean="0"/>
              <a:t> pending items”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000" dirty="0" smtClean="0"/>
              <a:t>More to come</a:t>
            </a:r>
            <a:endParaRPr lang="en-GB" altLang="en-US" sz="20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2008"/>
            <a:ext cx="9505056" cy="69269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WIPO IP Portal</a:t>
            </a:r>
          </a:p>
        </p:txBody>
      </p:sp>
    </p:spTree>
    <p:extLst>
      <p:ext uri="{BB962C8B-B14F-4D97-AF65-F5344CB8AC3E}">
        <p14:creationId xmlns:p14="http://schemas.microsoft.com/office/powerpoint/2010/main" val="324084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44" y="110511"/>
            <a:ext cx="8229600" cy="726201"/>
          </a:xfrm>
        </p:spPr>
        <p:txBody>
          <a:bodyPr/>
          <a:lstStyle/>
          <a:p>
            <a:pPr algn="ctr"/>
            <a:r>
              <a:rPr lang="en-US" dirty="0" smtClean="0"/>
              <a:t>IP Portal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836712"/>
            <a:ext cx="8928992" cy="3750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59219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hlinkClick r:id="rId3"/>
              </a:rPr>
              <a:t>https://www.wipo.int/portal/en/news/2019/article_0033.html</a:t>
            </a:r>
            <a:r>
              <a:rPr lang="en-US" dirty="0" smtClean="0"/>
              <a:t> (News:  Portal) </a:t>
            </a:r>
          </a:p>
          <a:p>
            <a:pPr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pct.wipo.int</a:t>
            </a:r>
            <a:r>
              <a:rPr lang="en-US" dirty="0" smtClean="0"/>
              <a:t> (ePCT via Portal)</a:t>
            </a:r>
          </a:p>
          <a:p>
            <a:pPr>
              <a:buNone/>
            </a:pPr>
            <a:r>
              <a:rPr lang="en-US" dirty="0">
                <a:hlinkClick r:id="rId5"/>
              </a:rPr>
              <a:t>https://ipportal.wipo.int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(WIPO IP Portal)</a:t>
            </a:r>
          </a:p>
        </p:txBody>
      </p:sp>
    </p:spTree>
    <p:extLst>
      <p:ext uri="{BB962C8B-B14F-4D97-AF65-F5344CB8AC3E}">
        <p14:creationId xmlns:p14="http://schemas.microsoft.com/office/powerpoint/2010/main" val="16576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914400"/>
            <a:ext cx="1125538" cy="304800"/>
            <a:chOff x="192" y="336"/>
            <a:chExt cx="768" cy="192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192" y="336"/>
              <a:ext cx="144" cy="180"/>
            </a:xfrm>
            <a:prstGeom prst="rect">
              <a:avLst/>
            </a:prstGeom>
            <a:solidFill>
              <a:srgbClr val="00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dirty="0">
                <a:ea typeface="ヒラギノ角ゴ Pro W3"/>
                <a:cs typeface="ヒラギノ角ゴ Pro W3"/>
              </a:endParaRPr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88" y="336"/>
              <a:ext cx="6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 b="1" dirty="0">
                  <a:ea typeface="ヒラギノ角ゴ Pro W3"/>
                  <a:cs typeface="ヒラギノ角ゴ Pro W3"/>
                </a:rPr>
                <a:t>=PCT</a:t>
              </a:r>
            </a:p>
          </p:txBody>
        </p:sp>
      </p:grp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2924175"/>
            <a:ext cx="1752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defTabSz="7620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Albania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Algeria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Angola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Antigua and Barbuda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Armenia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Australia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Austria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Azerbaijan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Bahrain</a:t>
            </a:r>
            <a:r>
              <a:rPr lang="en-US" altLang="en-US" sz="800" dirty="0">
                <a:solidFill>
                  <a:srgbClr val="AF3737"/>
                </a:solidFill>
                <a:ea typeface="ヒラギノ角ゴ Pro W3"/>
                <a:cs typeface="ヒラギノ角ゴ Pro W3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Barbados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Belarus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Belgium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Belize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Benin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Bosnia and Herzegovina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Botswana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Brazil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Brunei Darussalam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Bulgaria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Burkina Faso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Cambodia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Cameroon</a:t>
            </a:r>
            <a:r>
              <a:rPr lang="en-US" altLang="en-US" sz="800" dirty="0">
                <a:ea typeface="ヒラギノ角ゴ Pro W3"/>
                <a:cs typeface="ヒラギノ角ゴ Pro W3"/>
              </a:rPr>
              <a:t>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Canada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Central African Republic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Chad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ea typeface="ヒラギノ角ゴ Pro W3"/>
                <a:cs typeface="ヒラギノ角ゴ Pro W3"/>
              </a:rPr>
              <a:t>Chile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China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Colombia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Comoros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Congo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00200" y="2819400"/>
            <a:ext cx="22796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Wingdings" pitchFamily="2" charset="2"/>
              <a:buChar char="q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Wingdings" pitchFamily="2" charset="2"/>
              <a:buChar char="Ø"/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Costa Rica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Côte d'Ivoire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Croatia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Cuba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Cyprus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Czech Republic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Democratic People's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   Republic of Korea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Denmark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Djibouti </a:t>
            </a:r>
            <a:endParaRPr lang="en-US" altLang="en-US" sz="800" i="1" dirty="0" smtClean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Dominica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Dominican Republic</a:t>
            </a:r>
            <a:r>
              <a:rPr lang="en-US" altLang="en-US" sz="800" dirty="0">
                <a:solidFill>
                  <a:srgbClr val="AF3737"/>
                </a:solidFill>
                <a:ea typeface="ヒラギノ角ゴ Pro W3"/>
                <a:cs typeface="ヒラギノ角ゴ Pro W3"/>
              </a:rPr>
              <a:t>	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Ecuador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Egypt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El Salvador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Equatorial Guinea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Estonia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Finland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France</a:t>
            </a:r>
            <a:r>
              <a:rPr lang="en-US" altLang="en-US" sz="800" baseline="30000" dirty="0">
                <a:ea typeface="ヒラギノ角ゴ Pro W3"/>
                <a:cs typeface="ヒラギノ角ゴ Pro W3"/>
              </a:rPr>
              <a:t>,</a:t>
            </a:r>
            <a:r>
              <a:rPr lang="en-US" altLang="en-US" sz="800" dirty="0">
                <a:ea typeface="ヒラギノ角ゴ Pro W3"/>
                <a:cs typeface="ヒラギノ角ゴ Pro W3"/>
              </a:rPr>
              <a:t>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Gabon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Gambia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Georgia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Germany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Ghana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Greece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Grenada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Guatemala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Guinea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en-US" sz="800" dirty="0">
              <a:ea typeface="ヒラギノ角ゴ Pro W3"/>
              <a:cs typeface="ヒラギノ角ゴ Pro W3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76600" y="3200400"/>
            <a:ext cx="15414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Wingdings" pitchFamily="2" charset="2"/>
              <a:buChar char="q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Wingdings" pitchFamily="2" charset="2"/>
              <a:buChar char="Ø"/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Guinea-Bissau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Honduras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Hungary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Iceland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India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Indonesia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Iran (Islamic Republic of)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Ireland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Israel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Italy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Japan	</a:t>
            </a:r>
            <a:endParaRPr lang="en-US" altLang="en-US" sz="800" dirty="0" smtClean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Jordan 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Kazakhstan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Kenya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Kuwait </a:t>
            </a:r>
            <a:endParaRPr lang="en-US" altLang="en-US" sz="800" i="1" dirty="0" smtClean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Kyrgyzstan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Lao People’s Dem Rep.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Latvia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Lesotho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Liberia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Libya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Liechtenstein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Lithuania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Luxembourg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Madagascar</a:t>
            </a:r>
            <a:endParaRPr lang="de-DE" altLang="en-US" sz="800" dirty="0">
              <a:ea typeface="ヒラギノ角ゴ Pro W3"/>
              <a:cs typeface="ヒラギノ角ゴ Pro W3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72000" y="2819400"/>
            <a:ext cx="262255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Malawi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Malaysia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Mali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Malta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Mauritania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Mexico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Monaco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Mongolia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Montenegro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Morocco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Mozambique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Namibia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Netherlands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New Zealand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Nicaragua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Niger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Nigeria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Norway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Oman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Panama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Papua New Guinea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ea typeface="ヒラギノ角ゴ Pro W3"/>
                <a:cs typeface="ヒラギノ角ゴ Pro W3"/>
              </a:rPr>
              <a:t>Peru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Philippines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	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ea typeface="ヒラギノ角ゴ Pro W3"/>
              <a:cs typeface="ヒラギノ角ゴ Pro W3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791200" y="3276600"/>
            <a:ext cx="23193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Wingdings" pitchFamily="2" charset="2"/>
              <a:buChar char="q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Wingdings" pitchFamily="2" charset="2"/>
              <a:buChar char="Ø"/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Poland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Portugal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Qatar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Republic of Korea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Republic of Moldova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Romania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Rwanda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Russian Federation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Saint Lucia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Saint Vincent and</a:t>
            </a:r>
            <a:br>
              <a:rPr lang="en-US" altLang="en-US" sz="800" dirty="0">
                <a:ea typeface="ヒラギノ角ゴ Pro W3"/>
                <a:cs typeface="ヒラギノ角ゴ Pro W3"/>
              </a:rPr>
            </a:br>
            <a:r>
              <a:rPr lang="en-US" altLang="en-US" sz="800" dirty="0">
                <a:ea typeface="ヒラギノ角ゴ Pro W3"/>
                <a:cs typeface="ヒラギノ角ゴ Pro W3"/>
              </a:rPr>
              <a:t>      the Grenadines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 dirty="0" smtClean="0">
                <a:solidFill>
                  <a:srgbClr val="FF0000"/>
                </a:solidFill>
                <a:ea typeface="ヒラギノ角ゴ Pro W3"/>
                <a:cs typeface="ヒラギノ角ゴ Pro W3"/>
              </a:rPr>
              <a:t>Samoa (Jan 2, 2020)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San </a:t>
            </a:r>
            <a:r>
              <a:rPr lang="en-US" altLang="en-US" sz="800" dirty="0">
                <a:ea typeface="ヒラギノ角ゴ Pro W3"/>
                <a:cs typeface="ヒラギノ角ゴ Pro W3"/>
              </a:rPr>
              <a:t>Marino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ea typeface="ヒラギノ角ゴ Pro W3"/>
                <a:cs typeface="ヒラギノ角ゴ Pro W3"/>
              </a:rPr>
              <a:t>Sao Tomé e Principe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Saudi Arabia</a:t>
            </a:r>
            <a:endParaRPr lang="en-US" altLang="en-US" sz="800" b="1" u="sng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Senegal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Serbia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Seychelles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Sierra Leone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Singapore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Slovakia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Slovenia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South Africa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Spain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Sri Lanka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Sudan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Swaziland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391400" y="3200400"/>
            <a:ext cx="227965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350" indent="-4763" defTabSz="762000">
              <a:spcBef>
                <a:spcPct val="20000"/>
              </a:spcBef>
              <a:buFont typeface="Wingdings" pitchFamily="2" charset="2"/>
              <a:buChar char="q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Wingdings" pitchFamily="2" charset="2"/>
              <a:buChar char="Ø"/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800">
                <a:ea typeface="ヒラギノ角ゴ Pro W3"/>
                <a:cs typeface="ヒラギノ角ゴ Pro W3"/>
              </a:rPr>
              <a:t>St. Kitts and Nevis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Sweden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Switzerland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Syrian Arab Republic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Tajikistan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ea typeface="ヒラギノ角ゴ Pro W3"/>
                <a:cs typeface="ヒラギノ角ゴ Pro W3"/>
              </a:rPr>
              <a:t>Thailand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The former Yugoslav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     Republic of Macedonia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Togo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Trinidad and Tobago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Tunisia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Turkey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Turkmenistan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Uganda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Ukraine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United Arab Emirates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United Kingdom		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United Republic of Tanzania	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United States of America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Uzbekistan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Viet Nam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Zambia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Zimbabwe</a:t>
            </a:r>
            <a:endParaRPr lang="de-DE" altLang="en-US" sz="800">
              <a:ea typeface="ヒラギノ角ゴ Pro W3"/>
              <a:cs typeface="ヒラギノ角ゴ Pro W3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987675" y="0"/>
            <a:ext cx="3518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CC0000"/>
                </a:solidFill>
                <a:ea typeface="ヒラギノ角ゴ Pro W3"/>
                <a:cs typeface="ヒラギノ角ゴ Pro W3"/>
              </a:rPr>
              <a:t>153</a:t>
            </a:r>
            <a:r>
              <a:rPr lang="en-US" altLang="en-US" sz="3600" b="1" dirty="0" smtClean="0">
                <a:solidFill>
                  <a:schemeClr val="accent2"/>
                </a:solidFill>
                <a:ea typeface="ヒラギノ角ゴ Pro W3"/>
                <a:cs typeface="ヒラギノ角ゴ Pro W3"/>
              </a:rPr>
              <a:t> </a:t>
            </a:r>
            <a:r>
              <a:rPr lang="en-US" altLang="en-US" sz="3600" dirty="0">
                <a:solidFill>
                  <a:srgbClr val="70899B"/>
                </a:solidFill>
                <a:ea typeface="ヒラギノ角ゴ Pro W3"/>
                <a:cs typeface="ヒラギノ角ゴ Pro W3"/>
              </a:rPr>
              <a:t>PCT States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247" y="696139"/>
            <a:ext cx="6131768" cy="26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48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88" y="836712"/>
            <a:ext cx="8568952" cy="5688632"/>
          </a:xfrm>
        </p:spPr>
        <p:txBody>
          <a:bodyPr/>
          <a:lstStyle/>
          <a:p>
            <a:r>
              <a:rPr lang="en-US" dirty="0"/>
              <a:t>Work continues on quality </a:t>
            </a:r>
            <a:r>
              <a:rPr lang="en-US" dirty="0" smtClean="0"/>
              <a:t>of PCT work-products with </a:t>
            </a:r>
            <a:r>
              <a:rPr lang="en-US" dirty="0"/>
              <a:t>ISAs/IPEAs in the Quality Subgroup of the MIA</a:t>
            </a:r>
          </a:p>
          <a:p>
            <a:r>
              <a:rPr lang="en-US" dirty="0"/>
              <a:t>IB continues to try to optimize data and financial flows in the PCT</a:t>
            </a:r>
          </a:p>
          <a:p>
            <a:pPr lvl="1"/>
            <a:r>
              <a:rPr lang="en-US" dirty="0"/>
              <a:t>the proposed amendments to the Regulations on transfer of fees will permit, when Offices are ready, </a:t>
            </a:r>
            <a:r>
              <a:rPr lang="en-US" dirty="0" smtClean="0"/>
              <a:t>centralized </a:t>
            </a:r>
            <a:r>
              <a:rPr lang="en-US" dirty="0"/>
              <a:t>payment of all PCT fees to the IB which will notify and transmit to the corresponding offices</a:t>
            </a:r>
          </a:p>
          <a:p>
            <a:r>
              <a:rPr lang="en-US" dirty="0" smtClean="0"/>
              <a:t>We </a:t>
            </a:r>
            <a:r>
              <a:rPr lang="en-US" dirty="0"/>
              <a:t>continue investing in </a:t>
            </a:r>
            <a:r>
              <a:rPr lang="en-US" dirty="0" err="1"/>
              <a:t>ePCT</a:t>
            </a:r>
            <a:r>
              <a:rPr lang="en-US" dirty="0"/>
              <a:t> and the PCT technical </a:t>
            </a:r>
            <a:r>
              <a:rPr lang="en-US" dirty="0" smtClean="0"/>
              <a:t>environment</a:t>
            </a:r>
          </a:p>
          <a:p>
            <a:r>
              <a:rPr lang="en-US" dirty="0"/>
              <a:t>Working on revising PCT pages on WIPO </a:t>
            </a:r>
            <a:r>
              <a:rPr lang="en-US" dirty="0" smtClean="0"/>
              <a:t>website </a:t>
            </a:r>
            <a:r>
              <a:rPr lang="en-US" dirty="0"/>
              <a:t>to make </a:t>
            </a:r>
            <a:r>
              <a:rPr lang="en-US" dirty="0" smtClean="0"/>
              <a:t>PCT information </a:t>
            </a:r>
            <a:r>
              <a:rPr lang="en-US" dirty="0"/>
              <a:t>resources </a:t>
            </a:r>
            <a:r>
              <a:rPr lang="en-US" dirty="0" smtClean="0"/>
              <a:t>for users easier </a:t>
            </a:r>
            <a:r>
              <a:rPr lang="en-US" dirty="0"/>
              <a:t>to find</a:t>
            </a:r>
          </a:p>
          <a:p>
            <a:r>
              <a:rPr lang="en-US" dirty="0" smtClean="0"/>
              <a:t>PCT user survey coming in next months—we would greatly appreciate your feedback and thank you in advance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7772400" cy="83502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Additional PCT Issues</a:t>
            </a:r>
          </a:p>
        </p:txBody>
      </p:sp>
    </p:spTree>
    <p:extLst>
      <p:ext uri="{BB962C8B-B14F-4D97-AF65-F5344CB8AC3E}">
        <p14:creationId xmlns:p14="http://schemas.microsoft.com/office/powerpoint/2010/main" val="228560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72" y="116632"/>
            <a:ext cx="7737475" cy="581025"/>
          </a:xfrm>
        </p:spPr>
        <p:txBody>
          <a:bodyPr/>
          <a:lstStyle/>
          <a:p>
            <a:r>
              <a:rPr lang="en-US" altLang="en-US" dirty="0" smtClean="0"/>
              <a:t>PCT Information and Training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080" y="708696"/>
            <a:ext cx="9036496" cy="5888656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 smtClean="0"/>
              <a:t>29 video segments on WIPO’s </a:t>
            </a:r>
            <a:r>
              <a:rPr lang="en-US" altLang="en-US" sz="2200" dirty="0" err="1" smtClean="0"/>
              <a:t>Youtube</a:t>
            </a:r>
            <a:r>
              <a:rPr lang="en-US" altLang="en-US" sz="2200" dirty="0" smtClean="0"/>
              <a:t> channel and WIPO’s PCT page about individual PCT topics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 smtClean="0"/>
              <a:t>PCT Distance learning course content available in the 10 PCT publication languages, and a 2</a:t>
            </a:r>
            <a:r>
              <a:rPr lang="en-US" altLang="en-US" sz="2200" baseline="30000" dirty="0" smtClean="0"/>
              <a:t>nd</a:t>
            </a:r>
            <a:r>
              <a:rPr lang="en-US" altLang="en-US" sz="2200" dirty="0" smtClean="0"/>
              <a:t> detailed PCT DL course under preparation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 smtClean="0"/>
              <a:t>PCT Webinars </a:t>
            </a:r>
          </a:p>
          <a:p>
            <a:pPr marL="868363" lvl="1" indent="-411163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 smtClean="0"/>
              <a:t>free updates on developments in PCT procedures, and PCT strategies—previous webinars are archived and freely available</a:t>
            </a:r>
          </a:p>
          <a:p>
            <a:pPr marL="868363" lvl="1" indent="-411163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 smtClean="0"/>
              <a:t>upon request also for companies or law firms, for example, for focused training on how to use </a:t>
            </a:r>
            <a:r>
              <a:rPr lang="en-US" altLang="en-US" sz="2200" dirty="0" err="1" smtClean="0"/>
              <a:t>ePCT</a:t>
            </a:r>
            <a:r>
              <a:rPr lang="en-US" altLang="en-US" sz="2200" dirty="0" smtClean="0"/>
              <a:t> 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tabLst>
                <a:tab pos="355600" algn="l"/>
              </a:tabLst>
            </a:pPr>
            <a:r>
              <a:rPr lang="en-US" altLang="en-US" sz="2200" dirty="0" smtClean="0"/>
              <a:t>Videoconference and audio possibilities also available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 smtClean="0"/>
              <a:t>In-person PCT Seminars and training sessions:  see PCT </a:t>
            </a:r>
            <a:r>
              <a:rPr lang="en-US" altLang="en-US" sz="2200" dirty="0"/>
              <a:t>seminar calendar (</a:t>
            </a:r>
            <a:r>
              <a:rPr lang="en-US" altLang="en-US" sz="2200" dirty="0">
                <a:hlinkClick r:id="rId3"/>
              </a:rPr>
              <a:t>http://</a:t>
            </a:r>
            <a:r>
              <a:rPr lang="en-US" altLang="en-US" sz="2200" dirty="0" smtClean="0">
                <a:hlinkClick r:id="rId3"/>
              </a:rPr>
              <a:t>www.wipo.int/pct/en/seminar/seminar.pdf</a:t>
            </a:r>
            <a:r>
              <a:rPr lang="en-US" altLang="en-US" sz="2200" dirty="0" smtClean="0"/>
              <a:t>) </a:t>
            </a:r>
          </a:p>
          <a:p>
            <a:pPr marL="357188" indent="-357188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/>
              <a:t>Monthly Newsletter (</a:t>
            </a:r>
            <a:r>
              <a:rPr lang="en-US" altLang="en-US" sz="2200" dirty="0">
                <a:hlinkClick r:id="rId4"/>
              </a:rPr>
              <a:t>http://www.wipo.int/pct/en/newslett</a:t>
            </a:r>
            <a:r>
              <a:rPr lang="en-US" altLang="en-US" sz="2200" dirty="0" smtClean="0">
                <a:hlinkClick r:id="rId4"/>
              </a:rPr>
              <a:t>/</a:t>
            </a:r>
            <a:r>
              <a:rPr lang="en-US" altLang="en-US" sz="2200" dirty="0" smtClean="0"/>
              <a:t>)</a:t>
            </a:r>
          </a:p>
          <a:p>
            <a:pPr marL="357188" indent="-300038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 smtClean="0"/>
              <a:t>Extensive information resources on PCT website (</a:t>
            </a:r>
            <a:r>
              <a:rPr lang="en-US" altLang="en-US" sz="2200" dirty="0">
                <a:solidFill>
                  <a:srgbClr val="004072"/>
                </a:solidFill>
                <a:ea typeface="ヒラギノ角ゴ Pro W3"/>
                <a:cs typeface="ヒラギノ角ゴ Pro W3"/>
                <a:hlinkClick r:id="rId5"/>
              </a:rPr>
              <a:t>http://www.wipo.int/pct/en</a:t>
            </a:r>
            <a:r>
              <a:rPr lang="en-US" altLang="en-US" sz="2200" dirty="0" smtClean="0">
                <a:solidFill>
                  <a:srgbClr val="004072"/>
                </a:solidFill>
                <a:ea typeface="ヒラギノ角ゴ Pro W3"/>
                <a:cs typeface="ヒラギノ角ゴ Pro W3"/>
                <a:hlinkClick r:id="rId5"/>
              </a:rPr>
              <a:t>/</a:t>
            </a:r>
            <a:r>
              <a:rPr lang="en-US" altLang="en-US" sz="2200" dirty="0" smtClean="0"/>
              <a:t>)</a:t>
            </a:r>
          </a:p>
          <a:p>
            <a:pPr marL="357188" indent="-300038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 smtClean="0"/>
              <a:t>If you’d like to discuss PCT training, contact us</a:t>
            </a:r>
          </a:p>
          <a:p>
            <a:pPr marL="468313" indent="-411163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538209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5644" y="313047"/>
            <a:ext cx="8229600" cy="595673"/>
          </a:xfrm>
        </p:spPr>
        <p:txBody>
          <a:bodyPr/>
          <a:lstStyle/>
          <a:p>
            <a:r>
              <a:rPr lang="en-US" altLang="ja-JP" dirty="0" smtClean="0">
                <a:solidFill>
                  <a:srgbClr val="70869B"/>
                </a:solidFill>
                <a:ea typeface="MS PGothic" pitchFamily="34" charset="-128"/>
              </a:rPr>
              <a:t>PCT Contacts</a:t>
            </a:r>
            <a:endParaRPr lang="en-US" dirty="0" smtClean="0">
              <a:solidFill>
                <a:srgbClr val="70869B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169" y="1014636"/>
            <a:ext cx="7801248" cy="5184552"/>
          </a:xfrm>
        </p:spPr>
        <p:txBody>
          <a:bodyPr/>
          <a:lstStyle/>
          <a:p>
            <a:pPr marL="292100" indent="-292100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>
                <a:ea typeface="ヒラギノ角ゴ Pro W3"/>
                <a:cs typeface="ヒラギノ角ゴ Pro W3"/>
              </a:rPr>
              <a:t>For </a:t>
            </a:r>
            <a:r>
              <a:rPr lang="en-US" altLang="en-US" dirty="0">
                <a:ea typeface="ヒラギノ角ゴ Pro W3"/>
                <a:cs typeface="ヒラギノ角ゴ Pro W3"/>
              </a:rPr>
              <a:t>general questions about the PCT, contact the PCT Information Service at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:</a:t>
            </a:r>
          </a:p>
          <a:p>
            <a:pPr marL="292100" indent="-292100">
              <a:spcBef>
                <a:spcPts val="0"/>
              </a:spcBef>
              <a:spcAft>
                <a:spcPts val="0"/>
              </a:spcAft>
            </a:pPr>
            <a:endParaRPr lang="fr-CH" altLang="en-US" dirty="0">
              <a:solidFill>
                <a:srgbClr val="004072"/>
              </a:solidFill>
              <a:ea typeface="ヒラギノ角ゴ Pro W3"/>
              <a:cs typeface="ヒラギノ角ゴ Pro W3"/>
            </a:endParaRPr>
          </a:p>
          <a:p>
            <a:pPr marL="0" lvl="3" indent="0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en-US" altLang="en-US" dirty="0" smtClean="0">
                <a:solidFill>
                  <a:srgbClr val="004072"/>
                </a:solidFill>
                <a:ea typeface="ヒラギノ角ゴ Pro W3"/>
                <a:cs typeface="ヒラギノ角ゴ Pro W3"/>
              </a:rPr>
              <a:t>	</a:t>
            </a:r>
            <a:r>
              <a:rPr lang="en-US" altLang="en-US" dirty="0" smtClean="0">
                <a:solidFill>
                  <a:srgbClr val="70869B"/>
                </a:solidFill>
                <a:ea typeface="ヒラギノ角ゴ Pro W3"/>
                <a:cs typeface="ヒラギノ角ゴ Pro W3"/>
              </a:rPr>
              <a:t>Telephone:  (+</a:t>
            </a:r>
            <a:r>
              <a:rPr lang="en-US" altLang="en-US" dirty="0">
                <a:solidFill>
                  <a:srgbClr val="70869B"/>
                </a:solidFill>
                <a:ea typeface="ヒラギノ角ゴ Pro W3"/>
                <a:cs typeface="ヒラギノ角ゴ Pro W3"/>
              </a:rPr>
              <a:t>41-22) 338 83 38 </a:t>
            </a:r>
          </a:p>
          <a:p>
            <a:pPr marL="0" lvl="3" indent="0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en-US" altLang="en-US" dirty="0" smtClean="0">
                <a:solidFill>
                  <a:srgbClr val="70869B"/>
                </a:solidFill>
                <a:ea typeface="ヒラギノ角ゴ Pro W3"/>
                <a:cs typeface="ヒラギノ角ゴ Pro W3"/>
              </a:rPr>
              <a:t>	</a:t>
            </a:r>
            <a:r>
              <a:rPr lang="fr-CH" altLang="en-US" dirty="0" smtClean="0">
                <a:solidFill>
                  <a:srgbClr val="70869B"/>
                </a:solidFill>
                <a:ea typeface="ヒラギノ角ゴ Pro W3"/>
                <a:cs typeface="ヒラギノ角ゴ Pro W3"/>
              </a:rPr>
              <a:t>E-mail</a:t>
            </a:r>
            <a:r>
              <a:rPr lang="fr-CH" altLang="en-US" dirty="0" smtClean="0">
                <a:solidFill>
                  <a:srgbClr val="70869B"/>
                </a:solidFill>
                <a:ea typeface="ヒラギノ角ゴ Pro W3"/>
                <a:cs typeface="ヒラギノ角ゴ Pro W3"/>
              </a:rPr>
              <a:t>:  pct.infoline@wipo.int</a:t>
            </a:r>
            <a:endParaRPr lang="en-US" dirty="0" smtClean="0">
              <a:solidFill>
                <a:srgbClr val="70869B"/>
              </a:solidFill>
            </a:endParaRPr>
          </a:p>
          <a:p>
            <a:pPr marL="292100" indent="-292100">
              <a:spcBef>
                <a:spcPts val="0"/>
              </a:spcBef>
              <a:spcAft>
                <a:spcPts val="0"/>
              </a:spcAft>
            </a:pPr>
            <a:endParaRPr lang="fr-CH" altLang="en-US" dirty="0" smtClean="0">
              <a:ea typeface="ヒラギノ角ゴ Pro W3"/>
              <a:cs typeface="ヒラギノ角ゴ Pro W3"/>
            </a:endParaRPr>
          </a:p>
          <a:p>
            <a:pPr marL="292100" indent="-292100">
              <a:spcBef>
                <a:spcPts val="0"/>
              </a:spcBef>
              <a:spcAft>
                <a:spcPts val="0"/>
              </a:spcAft>
            </a:pPr>
            <a:r>
              <a:rPr lang="fr-CH" altLang="en-US" dirty="0" smtClean="0">
                <a:ea typeface="ヒラギノ角ゴ Pro W3"/>
                <a:cs typeface="ヒラギノ角ゴ Pro W3"/>
              </a:rPr>
              <a:t>Contact the speaker:</a:t>
            </a:r>
          </a:p>
          <a:p>
            <a:pPr marL="292100" indent="-292100">
              <a:spcBef>
                <a:spcPts val="0"/>
              </a:spcBef>
              <a:spcAft>
                <a:spcPts val="0"/>
              </a:spcAft>
            </a:pPr>
            <a:endParaRPr lang="fr-CH" altLang="en-US" dirty="0" smtClean="0">
              <a:ea typeface="ヒラギノ角ゴ Pro W3"/>
              <a:cs typeface="ヒラギノ角ゴ Pro W3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fr-CH" altLang="en-US" dirty="0">
                <a:ea typeface="ヒラギノ角ゴ Pro W3"/>
                <a:cs typeface="ヒラギノ角ゴ Pro W3"/>
              </a:rPr>
              <a:t>	</a:t>
            </a:r>
            <a:r>
              <a:rPr lang="en-US" altLang="en-US" dirty="0" smtClean="0">
                <a:solidFill>
                  <a:srgbClr val="70869B"/>
                </a:solidFill>
                <a:ea typeface="ヒラギノ角ゴ Pro W3"/>
                <a:cs typeface="ヒラギノ角ゴ Pro W3"/>
              </a:rPr>
              <a:t>matthias.reischle@wipo.int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fr-CH" altLang="en-US" dirty="0">
                <a:solidFill>
                  <a:srgbClr val="70869B"/>
                </a:solidFill>
                <a:ea typeface="ヒラギノ角ゴ Pro W3"/>
                <a:cs typeface="ヒラギノ角ゴ Pro W3"/>
              </a:rPr>
              <a:t>	</a:t>
            </a:r>
            <a:r>
              <a:rPr lang="fr-CH" altLang="en-US" dirty="0" smtClean="0">
                <a:solidFill>
                  <a:srgbClr val="70869B"/>
                </a:solidFill>
                <a:ea typeface="ヒラギノ角ゴ Pro W3"/>
                <a:cs typeface="ヒラギノ角ゴ Pro W3"/>
              </a:rPr>
              <a:t>+41-22-338-9627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tabLst>
                <a:tab pos="1430338" algn="l"/>
              </a:tabLst>
            </a:pPr>
            <a:endParaRPr lang="fr-CH" altLang="en-US" dirty="0">
              <a:solidFill>
                <a:srgbClr val="70869B"/>
              </a:solidFill>
              <a:ea typeface="ヒラギノ角ゴ Pro W3"/>
              <a:cs typeface="ヒラギノ角ゴ Pro W3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fr-CH" altLang="en-US" dirty="0">
                <a:solidFill>
                  <a:srgbClr val="70869B"/>
                </a:solidFill>
                <a:ea typeface="ヒラギノ角ゴ Pro W3"/>
                <a:cs typeface="ヒラギノ角ゴ Pro W3"/>
              </a:rPr>
              <a:t>	</a:t>
            </a:r>
            <a:r>
              <a:rPr lang="fr-CH" altLang="en-US" dirty="0" smtClean="0">
                <a:solidFill>
                  <a:srgbClr val="002060"/>
                </a:solidFill>
                <a:ea typeface="ヒラギノ角ゴ Pro W3"/>
                <a:cs typeface="ヒラギノ角ゴ Pro W3"/>
              </a:rPr>
              <a:t/>
            </a:r>
            <a:br>
              <a:rPr lang="fr-CH" altLang="en-US" dirty="0" smtClean="0">
                <a:solidFill>
                  <a:srgbClr val="002060"/>
                </a:solidFill>
                <a:ea typeface="ヒラギノ角ゴ Pro W3"/>
                <a:cs typeface="ヒラギノ角ゴ Pro W3"/>
              </a:rPr>
            </a:br>
            <a:endParaRPr lang="fr-CH" dirty="0">
              <a:solidFill>
                <a:srgbClr val="002060"/>
              </a:solidFill>
              <a:ea typeface="ヒラギノ角ゴ Pro W3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fr-CH" dirty="0" smtClean="0">
                <a:solidFill>
                  <a:srgbClr val="002060"/>
                </a:solidFill>
                <a:ea typeface="ヒラギノ角ゴ Pro W3"/>
              </a:rPr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1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350838"/>
            <a:ext cx="8826500" cy="10619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70899B"/>
                </a:solidFill>
                <a:latin typeface="+mn-lt"/>
              </a:rPr>
              <a:t>Countries not yet PCT </a:t>
            </a:r>
            <a:r>
              <a:rPr lang="en-US" dirty="0">
                <a:latin typeface="+mn-lt"/>
              </a:rPr>
              <a:t>Contracting</a:t>
            </a:r>
            <a:r>
              <a:rPr lang="en-US" dirty="0">
                <a:solidFill>
                  <a:srgbClr val="70899B"/>
                </a:solidFill>
                <a:latin typeface="+mn-lt"/>
              </a:rPr>
              <a:t> States</a:t>
            </a:r>
            <a:br>
              <a:rPr lang="en-US" dirty="0">
                <a:solidFill>
                  <a:srgbClr val="70899B"/>
                </a:solidFill>
                <a:latin typeface="+mn-lt"/>
              </a:rPr>
            </a:br>
            <a:r>
              <a:rPr lang="en-US" dirty="0">
                <a:solidFill>
                  <a:srgbClr val="70899B"/>
                </a:solidFill>
                <a:latin typeface="+mn-lt"/>
              </a:rPr>
              <a:t>(</a:t>
            </a:r>
            <a:r>
              <a:rPr lang="en-US" dirty="0" smtClean="0">
                <a:solidFill>
                  <a:srgbClr val="70899B"/>
                </a:solidFill>
                <a:latin typeface="+mn-lt"/>
              </a:rPr>
              <a:t>40)</a:t>
            </a:r>
            <a:endParaRPr lang="en-US" dirty="0">
              <a:solidFill>
                <a:srgbClr val="70899B"/>
              </a:solidFill>
              <a:latin typeface="+mn-lt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95536" y="1527468"/>
            <a:ext cx="374441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l" eaLnBrk="0" hangingPunct="0">
              <a:spcBef>
                <a:spcPts val="0"/>
              </a:spcBef>
            </a:pPr>
            <a:r>
              <a:rPr lang="en-GB" sz="2000" dirty="0">
                <a:ea typeface="ヒラギノ角ゴ Pro W3" pitchFamily="1" charset="-128"/>
              </a:rPr>
              <a:t>Afghanistan</a:t>
            </a:r>
          </a:p>
          <a:p>
            <a:pPr marL="457200" indent="-457200" algn="l" eaLnBrk="0" hangingPunct="0">
              <a:spcBef>
                <a:spcPts val="0"/>
              </a:spcBef>
            </a:pPr>
            <a:r>
              <a:rPr lang="en-GB" sz="2000" dirty="0">
                <a:ea typeface="ヒラギノ角ゴ Pro W3" pitchFamily="1" charset="-128"/>
              </a:rPr>
              <a:t>Andorra</a:t>
            </a:r>
          </a:p>
          <a:p>
            <a:pPr marL="457200" indent="-457200" algn="l" eaLnBrk="0" hangingPunct="0">
              <a:spcBef>
                <a:spcPts val="0"/>
              </a:spcBef>
            </a:pPr>
            <a:r>
              <a:rPr lang="en-GB" sz="2000" dirty="0">
                <a:ea typeface="ヒラギノ角ゴ Pro W3" pitchFamily="1" charset="-128"/>
              </a:rPr>
              <a:t>Argentina</a:t>
            </a:r>
          </a:p>
          <a:p>
            <a:pPr marL="457200" indent="-457200" algn="l" eaLnBrk="0" hangingPunct="0">
              <a:spcBef>
                <a:spcPts val="0"/>
              </a:spcBef>
            </a:pPr>
            <a:r>
              <a:rPr lang="en-GB" sz="2000" dirty="0">
                <a:ea typeface="ヒラギノ角ゴ Pro W3" pitchFamily="1" charset="-128"/>
              </a:rPr>
              <a:t>Bahamas</a:t>
            </a:r>
          </a:p>
          <a:p>
            <a:pPr marL="457200" indent="-457200" algn="l" eaLnBrk="0" hangingPunct="0">
              <a:spcBef>
                <a:spcPts val="0"/>
              </a:spcBef>
            </a:pPr>
            <a:r>
              <a:rPr lang="en-GB" sz="2000" dirty="0">
                <a:ea typeface="ヒラギノ角ゴ Pro W3" pitchFamily="1" charset="-128"/>
              </a:rPr>
              <a:t>Bangladesh</a:t>
            </a:r>
          </a:p>
          <a:p>
            <a:pPr marL="457200" indent="-457200" algn="l" eaLnBrk="0" hangingPunct="0">
              <a:spcBef>
                <a:spcPts val="0"/>
              </a:spcBef>
            </a:pPr>
            <a:r>
              <a:rPr lang="en-GB" sz="2000" dirty="0">
                <a:ea typeface="ヒラギノ角ゴ Pro W3" pitchFamily="1" charset="-128"/>
              </a:rPr>
              <a:t>Bhutan</a:t>
            </a:r>
          </a:p>
          <a:p>
            <a:pPr marL="457200" indent="-457200" algn="l" eaLnBrk="0" hangingPunct="0">
              <a:spcBef>
                <a:spcPts val="0"/>
              </a:spcBef>
            </a:pPr>
            <a:r>
              <a:rPr lang="en-GB" sz="2000" dirty="0">
                <a:ea typeface="ヒラギノ角ゴ Pro W3" pitchFamily="1" charset="-128"/>
              </a:rPr>
              <a:t>Bolivia</a:t>
            </a:r>
          </a:p>
          <a:p>
            <a:pPr marL="457200" indent="-457200" algn="l" eaLnBrk="0" hangingPunct="0">
              <a:spcBef>
                <a:spcPts val="0"/>
              </a:spcBef>
            </a:pPr>
            <a:r>
              <a:rPr lang="en-GB" sz="2000" dirty="0">
                <a:ea typeface="ヒラギノ角ゴ Pro W3" pitchFamily="1" charset="-128"/>
              </a:rPr>
              <a:t>Burundi</a:t>
            </a:r>
          </a:p>
          <a:p>
            <a:pPr marL="457200" indent="-457200" algn="l" eaLnBrk="0" hangingPunct="0">
              <a:spcBef>
                <a:spcPts val="0"/>
              </a:spcBef>
            </a:pPr>
            <a:r>
              <a:rPr lang="en-GB" sz="2000" dirty="0" smtClean="0">
                <a:ea typeface="ヒラギノ角ゴ Pro W3" pitchFamily="1" charset="-128"/>
              </a:rPr>
              <a:t>Cabo </a:t>
            </a:r>
            <a:r>
              <a:rPr lang="en-GB" sz="2000" dirty="0">
                <a:ea typeface="ヒラギノ角ゴ Pro W3" pitchFamily="1" charset="-128"/>
              </a:rPr>
              <a:t>Verde</a:t>
            </a:r>
          </a:p>
          <a:p>
            <a:pPr algn="l" eaLnBrk="0" hangingPunct="0">
              <a:spcBef>
                <a:spcPts val="0"/>
              </a:spcBef>
              <a:tabLst>
                <a:tab pos="269875" algn="l"/>
              </a:tabLst>
            </a:pPr>
            <a:r>
              <a:rPr lang="en-GB" sz="2000" dirty="0">
                <a:ea typeface="ヒラギノ角ゴ Pro W3" pitchFamily="1" charset="-128"/>
              </a:rPr>
              <a:t>Democratic Republic </a:t>
            </a:r>
            <a:r>
              <a:rPr lang="en-GB" sz="2000" dirty="0" smtClean="0">
                <a:ea typeface="ヒラギノ角ゴ Pro W3" pitchFamily="1" charset="-128"/>
              </a:rPr>
              <a:t>of Congo</a:t>
            </a:r>
            <a:endParaRPr lang="en-GB" sz="2000" dirty="0">
              <a:ea typeface="ヒラギノ角ゴ Pro W3" pitchFamily="1" charset="-128"/>
            </a:endParaRPr>
          </a:p>
          <a:p>
            <a:pPr marL="457200" indent="-457200" algn="l" eaLnBrk="0" hangingPunct="0">
              <a:spcBef>
                <a:spcPts val="0"/>
              </a:spcBef>
            </a:pPr>
            <a:r>
              <a:rPr lang="en-GB" sz="2000" dirty="0" smtClean="0">
                <a:ea typeface="ヒラギノ角ゴ Pro W3" pitchFamily="1" charset="-128"/>
              </a:rPr>
              <a:t>Eritrea</a:t>
            </a:r>
            <a:endParaRPr lang="en-GB" sz="2000" dirty="0">
              <a:ea typeface="ヒラギノ角ゴ Pro W3" pitchFamily="1" charset="-128"/>
            </a:endParaRPr>
          </a:p>
          <a:p>
            <a:pPr marL="457200" indent="-457200" algn="l" eaLnBrk="0" hangingPunct="0">
              <a:spcBef>
                <a:spcPts val="0"/>
              </a:spcBef>
            </a:pPr>
            <a:r>
              <a:rPr lang="en-GB" sz="2000" dirty="0">
                <a:ea typeface="ヒラギノ角ゴ Pro W3" pitchFamily="1" charset="-128"/>
              </a:rPr>
              <a:t>Ethiopia</a:t>
            </a:r>
          </a:p>
          <a:p>
            <a:pPr marL="457200" indent="-457200" algn="l">
              <a:spcBef>
                <a:spcPts val="0"/>
              </a:spcBef>
            </a:pPr>
            <a:r>
              <a:rPr lang="en-GB" sz="2000" dirty="0" smtClean="0"/>
              <a:t>Fiji</a:t>
            </a:r>
          </a:p>
          <a:p>
            <a:pPr marL="457200" indent="-457200" algn="l">
              <a:spcBef>
                <a:spcPts val="0"/>
              </a:spcBef>
            </a:pPr>
            <a:r>
              <a:rPr lang="en-GB" sz="2000" dirty="0" smtClean="0">
                <a:ea typeface="ヒラギノ角ゴ Pro W3" pitchFamily="1" charset="-128"/>
              </a:rPr>
              <a:t>Guyana</a:t>
            </a:r>
            <a:endParaRPr lang="en-GB" sz="2000" dirty="0">
              <a:ea typeface="ヒラギノ角ゴ Pro W3" pitchFamily="1" charset="-128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228013" y="1513188"/>
            <a:ext cx="29083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r>
              <a:rPr lang="en-GB" sz="2000" dirty="0" smtClean="0"/>
              <a:t>Haiti</a:t>
            </a:r>
            <a:endParaRPr lang="en-GB" sz="2000" dirty="0"/>
          </a:p>
          <a:p>
            <a:pPr algn="l">
              <a:spcBef>
                <a:spcPts val="0"/>
              </a:spcBef>
            </a:pPr>
            <a:r>
              <a:rPr lang="en-GB" sz="2000" dirty="0"/>
              <a:t>Iraq</a:t>
            </a:r>
            <a:endParaRPr lang="en-US" sz="2000" dirty="0"/>
          </a:p>
          <a:p>
            <a:pPr algn="l">
              <a:spcBef>
                <a:spcPts val="0"/>
              </a:spcBef>
            </a:pPr>
            <a:r>
              <a:rPr lang="en-US" sz="2000" dirty="0"/>
              <a:t>Jamaica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/>
              <a:t>Kiribati</a:t>
            </a:r>
            <a:endParaRPr lang="en-US" sz="2000" dirty="0"/>
          </a:p>
          <a:p>
            <a:pPr algn="l">
              <a:spcBef>
                <a:spcPts val="0"/>
              </a:spcBef>
            </a:pPr>
            <a:r>
              <a:rPr lang="en-US" sz="2000" dirty="0" smtClean="0"/>
              <a:t>Lebanon</a:t>
            </a:r>
            <a:endParaRPr lang="en-US" sz="2000" dirty="0"/>
          </a:p>
          <a:p>
            <a:pPr algn="l">
              <a:spcBef>
                <a:spcPts val="0"/>
              </a:spcBef>
            </a:pPr>
            <a:r>
              <a:rPr lang="en-US" sz="2000" dirty="0"/>
              <a:t>Maldives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Marshall Islands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Mauritius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Micronesia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Myanmar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Nauru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/>
              <a:t>Nepal</a:t>
            </a:r>
          </a:p>
          <a:p>
            <a:pPr algn="l">
              <a:spcBef>
                <a:spcPts val="0"/>
              </a:spcBef>
            </a:pPr>
            <a:r>
              <a:rPr lang="fr-CH" sz="2000" dirty="0" smtClean="0"/>
              <a:t>Pakistan</a:t>
            </a:r>
          </a:p>
          <a:p>
            <a:pPr algn="l">
              <a:spcBef>
                <a:spcPts val="0"/>
              </a:spcBef>
            </a:pPr>
            <a:r>
              <a:rPr lang="fr-CH" sz="2000" dirty="0" smtClean="0"/>
              <a:t>Palau</a:t>
            </a:r>
            <a:endParaRPr lang="en-US" sz="20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863075" y="1508533"/>
            <a:ext cx="244792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 smtClean="0"/>
              <a:t>Paraguay</a:t>
            </a:r>
            <a:endParaRPr lang="en-US" sz="2000" dirty="0"/>
          </a:p>
          <a:p>
            <a:pPr algn="l">
              <a:spcBef>
                <a:spcPts val="0"/>
              </a:spcBef>
            </a:pPr>
            <a:r>
              <a:rPr lang="en-US" sz="2000" dirty="0" smtClean="0"/>
              <a:t>Solomon </a:t>
            </a:r>
            <a:r>
              <a:rPr lang="en-US" sz="2000" dirty="0"/>
              <a:t>Islands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Somalia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South Sudan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Suriname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Timor-Leste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Tonga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Tuvalu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Uruguay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Vanuatu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Venezuela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Yemen</a:t>
            </a:r>
          </a:p>
        </p:txBody>
      </p:sp>
    </p:spTree>
    <p:extLst>
      <p:ext uri="{BB962C8B-B14F-4D97-AF65-F5344CB8AC3E}">
        <p14:creationId xmlns:p14="http://schemas.microsoft.com/office/powerpoint/2010/main" val="28245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Tremendous </a:t>
            </a:r>
            <a:r>
              <a:rPr lang="en-US" dirty="0">
                <a:latin typeface="+mn-lt"/>
              </a:rPr>
              <a:t>growth in PCT applications since 1978</a:t>
            </a:r>
            <a:endParaRPr lang="en-US" dirty="0" smtClean="0">
              <a:latin typeface="+mn-lt"/>
            </a:endParaRP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294711"/>
              </p:ext>
            </p:extLst>
          </p:nvPr>
        </p:nvGraphicFramePr>
        <p:xfrm>
          <a:off x="395536" y="980728"/>
          <a:ext cx="8568952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hart" r:id="rId4" imgW="9429598" imgH="9429634" progId="MSGraph.Chart.8">
                  <p:embed followColorScheme="full"/>
                </p:oleObj>
              </mc:Choice>
              <mc:Fallback>
                <p:oleObj name="Chart" r:id="rId4" imgW="9429598" imgH="9429634" progId="MSGraph.Chart.8">
                  <p:embed followColorScheme="full"/>
                  <p:pic>
                    <p:nvPicPr>
                      <p:cNvPr id="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980728"/>
                        <a:ext cx="8568952" cy="5184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1600" y="60212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2018: +3.9%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1095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/>
          </p:nvPr>
        </p:nvGraphicFramePr>
        <p:xfrm>
          <a:off x="85732" y="1056115"/>
          <a:ext cx="8569074" cy="489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hart" r:id="rId3" imgW="9429598" imgH="9429634" progId="MSGraph.Chart.8">
                  <p:embed followColorScheme="full"/>
                </p:oleObj>
              </mc:Choice>
              <mc:Fallback>
                <p:oleObj name="Chart" r:id="rId3" imgW="9429598" imgH="9429634" progId="MSGraph.Chart.8">
                  <p:embed followColorScheme="full"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32" y="1056115"/>
                        <a:ext cx="8569074" cy="4893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95536" y="92471"/>
            <a:ext cx="8784976" cy="115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rgbClr val="70899B"/>
                </a:solidFill>
              </a:rPr>
              <a:t>International </a:t>
            </a:r>
            <a:r>
              <a:rPr lang="en-US" altLang="en-US" sz="3200" dirty="0">
                <a:solidFill>
                  <a:srgbClr val="70899B"/>
                </a:solidFill>
              </a:rPr>
              <a:t>applications received in </a:t>
            </a:r>
            <a:r>
              <a:rPr lang="en-US" altLang="en-US" sz="3200" dirty="0" smtClean="0">
                <a:solidFill>
                  <a:srgbClr val="70899B"/>
                </a:solidFill>
              </a:rPr>
              <a:t>2018 </a:t>
            </a:r>
            <a:r>
              <a:rPr lang="en-US" altLang="en-US" sz="3200" dirty="0">
                <a:solidFill>
                  <a:srgbClr val="70899B"/>
                </a:solidFill>
              </a:rPr>
              <a:t>by country of </a:t>
            </a:r>
            <a:r>
              <a:rPr lang="en-US" altLang="en-US" sz="3200" dirty="0" smtClean="0">
                <a:solidFill>
                  <a:srgbClr val="70899B"/>
                </a:solidFill>
              </a:rPr>
              <a:t>origin </a:t>
            </a:r>
            <a:endParaRPr lang="en-US" altLang="en-US" sz="3200" dirty="0">
              <a:solidFill>
                <a:srgbClr val="70899B"/>
              </a:solidFill>
            </a:endParaRPr>
          </a:p>
        </p:txBody>
      </p:sp>
      <p:sp>
        <p:nvSpPr>
          <p:cNvPr id="9220" name="Oval 5"/>
          <p:cNvSpPr>
            <a:spLocks noChangeArrowheads="1"/>
          </p:cNvSpPr>
          <p:nvPr/>
        </p:nvSpPr>
        <p:spPr bwMode="auto">
          <a:xfrm>
            <a:off x="7740650" y="5013325"/>
            <a:ext cx="503238" cy="1152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endParaRPr lang="en-US" altLang="en-US" sz="1800"/>
          </a:p>
        </p:txBody>
      </p:sp>
      <p:sp>
        <p:nvSpPr>
          <p:cNvPr id="9221" name="Oval 6"/>
          <p:cNvSpPr>
            <a:spLocks noChangeArrowheads="1"/>
          </p:cNvSpPr>
          <p:nvPr/>
        </p:nvSpPr>
        <p:spPr bwMode="auto">
          <a:xfrm>
            <a:off x="7524750" y="4868863"/>
            <a:ext cx="431800" cy="15843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endParaRPr lang="en-US" altLang="en-US" sz="1800"/>
          </a:p>
        </p:txBody>
      </p:sp>
      <p:sp>
        <p:nvSpPr>
          <p:cNvPr id="6" name="TextBox 5"/>
          <p:cNvSpPr txBox="1"/>
          <p:nvPr/>
        </p:nvSpPr>
        <p:spPr>
          <a:xfrm>
            <a:off x="1215687" y="5843937"/>
            <a:ext cx="641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775" indent="-104775">
              <a:buFont typeface="Arial" panose="020B0604020202020204" pitchFamily="34" charset="0"/>
              <a:buChar char="•"/>
            </a:pPr>
            <a:r>
              <a:rPr lang="en-US" sz="1400" dirty="0" smtClean="0"/>
              <a:t>22.1% originating in US, 21% in China, 19.6% in Japan</a:t>
            </a:r>
          </a:p>
          <a:p>
            <a:pPr marL="104775" indent="-104775">
              <a:buFont typeface="Arial" panose="020B0604020202020204" pitchFamily="34" charset="0"/>
              <a:buChar char="•"/>
            </a:pPr>
            <a:r>
              <a:rPr lang="en-US" sz="1400" dirty="0" smtClean="0"/>
              <a:t>62.7% from the top 3 countries, 77.5% from top 5 countries, 92.4% of filings from top 15 countries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29507" y="1885510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CN: +9.1% </a:t>
            </a:r>
            <a:endParaRPr lang="en-US" sz="1200" i="1" dirty="0" smtClean="0"/>
          </a:p>
          <a:p>
            <a:pPr>
              <a:buNone/>
            </a:pPr>
            <a:r>
              <a:rPr lang="en-US" sz="1600" dirty="0" smtClean="0"/>
              <a:t>KR: +8%</a:t>
            </a:r>
          </a:p>
          <a:p>
            <a:pPr>
              <a:buNone/>
            </a:pPr>
            <a:r>
              <a:rPr lang="en-US" sz="1600" dirty="0" smtClean="0"/>
              <a:t>IN: + 27.2%</a:t>
            </a:r>
          </a:p>
          <a:p>
            <a:pPr>
              <a:buNone/>
            </a:pPr>
            <a:r>
              <a:rPr lang="en-US" sz="1600" dirty="0" smtClean="0"/>
              <a:t>FI: +14.7%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3140968"/>
            <a:ext cx="2844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Asia: 		50.5%</a:t>
            </a:r>
          </a:p>
          <a:p>
            <a:pPr>
              <a:buNone/>
            </a:pPr>
            <a:r>
              <a:rPr lang="en-US" sz="1600" dirty="0" smtClean="0"/>
              <a:t>Europe: 		24.5%</a:t>
            </a:r>
          </a:p>
          <a:p>
            <a:pPr>
              <a:buNone/>
            </a:pPr>
            <a:r>
              <a:rPr lang="en-US" sz="1600" dirty="0" smtClean="0"/>
              <a:t>North America: 	23.1%</a:t>
            </a:r>
          </a:p>
          <a:p>
            <a:pPr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26225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51520" y="260648"/>
            <a:ext cx="9144000" cy="111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sz="3400" dirty="0" smtClean="0"/>
              <a:t>PCT applications </a:t>
            </a:r>
            <a:r>
              <a:rPr lang="en-US" sz="3400" dirty="0"/>
              <a:t>by </a:t>
            </a:r>
            <a:r>
              <a:rPr lang="en-US" sz="3400" dirty="0" smtClean="0"/>
              <a:t>region - 2008 </a:t>
            </a:r>
            <a:r>
              <a:rPr lang="en-US" sz="3400" dirty="0"/>
              <a:t>and 2018</a:t>
            </a:r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3" y="1844824"/>
            <a:ext cx="4367959" cy="392769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58" y="1844824"/>
            <a:ext cx="468052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25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3198"/>
            <a:ext cx="8229600" cy="690404"/>
          </a:xfrm>
        </p:spPr>
        <p:txBody>
          <a:bodyPr/>
          <a:lstStyle/>
          <a:p>
            <a:pPr>
              <a:buNone/>
            </a:pPr>
            <a:r>
              <a:rPr lang="en-US" dirty="0"/>
              <a:t>Top PCT Applicants in 2018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16304" y="882228"/>
            <a:ext cx="727248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38200" indent="-38100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dirty="0">
                <a:ea typeface="ヒラギノ角ゴ Pro W3"/>
                <a:cs typeface="ヒラギノ角ゴ Pro W3"/>
              </a:rPr>
              <a:t>Huawei Technologies—CN </a:t>
            </a:r>
            <a:r>
              <a:rPr lang="en-GB" altLang="en-US" dirty="0" smtClean="0">
                <a:ea typeface="ヒラギノ角ゴ Pro W3"/>
                <a:cs typeface="ヒラギノ角ゴ Pro W3"/>
              </a:rPr>
              <a:t>(5,405)     </a:t>
            </a:r>
            <a:endParaRPr lang="en-GB" altLang="en-US" dirty="0">
              <a:ea typeface="ヒラギノ角ゴ Pro W3"/>
              <a:cs typeface="ヒラギノ角ゴ Pro W3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dirty="0" smtClean="0">
                <a:ea typeface="ヒラギノ角ゴ Pro W3"/>
                <a:cs typeface="ヒラギノ角ゴ Pro W3"/>
              </a:rPr>
              <a:t>Mitsubishi Electric</a:t>
            </a:r>
            <a:r>
              <a:rPr lang="en-GB" altLang="en-US" dirty="0" smtClean="0">
                <a:ea typeface="ヒラギノ角ゴ Pro W3"/>
                <a:cs typeface="ヒラギノ角ゴ Pro W3"/>
              </a:rPr>
              <a:t>—JP (2,812)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dirty="0"/>
              <a:t>Intel</a:t>
            </a:r>
            <a:r>
              <a:rPr lang="en-GB" altLang="en-US" dirty="0">
                <a:ea typeface="ヒラギノ角ゴ Pro W3"/>
                <a:cs typeface="ヒラギノ角ゴ Pro W3"/>
              </a:rPr>
              <a:t>—US (</a:t>
            </a:r>
            <a:r>
              <a:rPr lang="en-GB" altLang="en-US" dirty="0" smtClean="0">
                <a:ea typeface="ヒラギノ角ゴ Pro W3"/>
                <a:cs typeface="ヒラギノ角ゴ Pro W3"/>
              </a:rPr>
              <a:t>2,499)</a:t>
            </a:r>
            <a:endParaRPr lang="en-GB" altLang="en-US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dirty="0">
                <a:ea typeface="ヒラギノ角ゴ Pro W3"/>
                <a:cs typeface="ヒラギノ角ゴ Pro W3"/>
              </a:rPr>
              <a:t>Qualcomm—US (</a:t>
            </a:r>
            <a:r>
              <a:rPr lang="en-GB" altLang="en-US" dirty="0" smtClean="0">
                <a:ea typeface="ヒラギノ角ゴ Pro W3"/>
                <a:cs typeface="ヒラギノ角ゴ Pro W3"/>
              </a:rPr>
              <a:t>2,404)</a:t>
            </a:r>
            <a:endParaRPr lang="en-GB" altLang="en-US" dirty="0">
              <a:ea typeface="ヒラギノ角ゴ Pro W3"/>
              <a:cs typeface="ヒラギノ角ゴ Pro W3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dirty="0" smtClean="0">
                <a:ea typeface="ヒラギノ角ゴ Pro W3"/>
                <a:cs typeface="ヒラギノ角ゴ Pro W3"/>
              </a:rPr>
              <a:t>ZTE—CN (2,080)</a:t>
            </a:r>
            <a:endParaRPr lang="en-GB" altLang="en-US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dirty="0">
                <a:ea typeface="ヒラギノ角ゴ Pro W3"/>
                <a:cs typeface="ヒラギノ角ゴ Pro W3"/>
              </a:rPr>
              <a:t>Samsung—KR (</a:t>
            </a:r>
            <a:r>
              <a:rPr lang="en-GB" altLang="en-US" dirty="0" smtClean="0">
                <a:ea typeface="ヒラギノ角ゴ Pro W3"/>
                <a:cs typeface="ヒラギノ角ゴ Pro W3"/>
              </a:rPr>
              <a:t>1,997) </a:t>
            </a:r>
            <a:endParaRPr lang="en-GB" altLang="en-US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dirty="0">
                <a:ea typeface="ヒラギノ角ゴ Pro W3"/>
                <a:cs typeface="ヒラギノ角ゴ Pro W3"/>
              </a:rPr>
              <a:t>BOE Technology Group</a:t>
            </a:r>
            <a:r>
              <a:rPr lang="en-GB" altLang="en-US" dirty="0">
                <a:ea typeface="ヒラギノ角ゴ Pro W3"/>
                <a:cs typeface="ヒラギノ角ゴ Pro W3"/>
              </a:rPr>
              <a:t>—</a:t>
            </a:r>
            <a:r>
              <a:rPr lang="en-US" altLang="en-US" dirty="0">
                <a:ea typeface="ヒラギノ角ゴ Pro W3"/>
                <a:cs typeface="ヒラギノ角ゴ Pro W3"/>
              </a:rPr>
              <a:t>CN (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1,813)</a:t>
            </a:r>
            <a:endParaRPr lang="en-GB" altLang="en-US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dirty="0">
                <a:ea typeface="ヒラギノ角ゴ Pro W3"/>
                <a:cs typeface="ヒラギノ角ゴ Pro W3"/>
              </a:rPr>
              <a:t>LG Electronics—KR (</a:t>
            </a:r>
            <a:r>
              <a:rPr lang="en-GB" altLang="en-US" dirty="0" smtClean="0">
                <a:ea typeface="ヒラギノ角ゴ Pro W3"/>
                <a:cs typeface="ヒラギノ角ゴ Pro W3"/>
              </a:rPr>
              <a:t>1,697)</a:t>
            </a:r>
            <a:endParaRPr lang="en-GB" altLang="en-US" i="1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dirty="0"/>
              <a:t>Ericsson—SE (</a:t>
            </a:r>
            <a:r>
              <a:rPr lang="en-GB" altLang="en-US" dirty="0" smtClean="0"/>
              <a:t>1,645)</a:t>
            </a:r>
            <a:endParaRPr lang="en-GB" altLang="en-US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dirty="0"/>
              <a:t>Bosch</a:t>
            </a:r>
            <a:r>
              <a:rPr lang="en-GB" altLang="en-US" dirty="0">
                <a:ea typeface="ヒラギノ角ゴ Pro W3"/>
                <a:cs typeface="ヒラギノ角ゴ Pro W3"/>
              </a:rPr>
              <a:t>—DE (</a:t>
            </a:r>
            <a:r>
              <a:rPr lang="en-GB" altLang="en-US" dirty="0" smtClean="0">
                <a:ea typeface="ヒラギノ角ゴ Pro W3"/>
                <a:cs typeface="ヒラギノ角ゴ Pro W3"/>
              </a:rPr>
              <a:t>1,524)</a:t>
            </a:r>
            <a:endParaRPr lang="en-GB" altLang="en-US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dirty="0"/>
              <a:t>Microsoft</a:t>
            </a:r>
            <a:r>
              <a:rPr lang="en-GB" altLang="en-US" dirty="0"/>
              <a:t>—US (</a:t>
            </a:r>
            <a:r>
              <a:rPr lang="en-GB" altLang="en-US" dirty="0" smtClean="0"/>
              <a:t>1,476)</a:t>
            </a:r>
            <a:endParaRPr lang="en-GB" altLang="en-US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dirty="0"/>
              <a:t>Panasonic</a:t>
            </a:r>
            <a:r>
              <a:rPr lang="en-GB" altLang="en-US" dirty="0">
                <a:ea typeface="ヒラギノ角ゴ Pro W3"/>
                <a:cs typeface="ヒラギノ角ゴ Pro W3"/>
              </a:rPr>
              <a:t>—JP (</a:t>
            </a:r>
            <a:r>
              <a:rPr lang="en-GB" altLang="en-US" dirty="0" smtClean="0">
                <a:ea typeface="ヒラギノ角ゴ Pro W3"/>
                <a:cs typeface="ヒラギノ角ゴ Pro W3"/>
              </a:rPr>
              <a:t>1,465)</a:t>
            </a:r>
            <a:endParaRPr lang="en-GB" altLang="en-US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dirty="0">
                <a:ea typeface="ヒラギノ角ゴ Pro W3"/>
                <a:cs typeface="ヒラギノ角ゴ Pro W3"/>
              </a:rPr>
              <a:t>Sony—JP (</a:t>
            </a:r>
            <a:r>
              <a:rPr lang="en-GB" altLang="en-US" dirty="0" smtClean="0">
                <a:ea typeface="ヒラギノ角ゴ Pro W3"/>
                <a:cs typeface="ヒラギノ角ゴ Pro W3"/>
              </a:rPr>
              <a:t>1,342)</a:t>
            </a:r>
            <a:endParaRPr lang="en-GB" altLang="en-US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dirty="0" smtClean="0">
                <a:ea typeface="ヒラギノ角ゴ Pro W3"/>
                <a:cs typeface="ヒラギノ角ゴ Pro W3"/>
              </a:rPr>
              <a:t>Siemens</a:t>
            </a:r>
            <a:r>
              <a:rPr lang="en-GB" altLang="en-US" dirty="0" smtClean="0">
                <a:ea typeface="ヒラギノ角ゴ Pro W3"/>
                <a:cs typeface="ヒラギノ角ゴ Pro W3"/>
              </a:rPr>
              <a:t>—DE (1,211)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dirty="0" smtClean="0">
                <a:ea typeface="ヒラギノ角ゴ Pro W3"/>
                <a:cs typeface="ヒラギノ角ゴ Pro W3"/>
              </a:rPr>
              <a:t>Hewlett-Packard—US</a:t>
            </a:r>
            <a:r>
              <a:rPr lang="en-GB" altLang="en-US" dirty="0" smtClean="0"/>
              <a:t> (1,170)</a:t>
            </a:r>
            <a:endParaRPr lang="en-GB" altLang="en-US" i="1" dirty="0">
              <a:ea typeface="ヒラギノ角ゴ Pro W3"/>
              <a:cs typeface="ヒラギノ角ゴ Pro W3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49220" y="1374180"/>
            <a:ext cx="15392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 dirty="0"/>
              <a:t>() of published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 dirty="0"/>
              <a:t>PCT applications</a:t>
            </a:r>
          </a:p>
        </p:txBody>
      </p:sp>
    </p:spTree>
    <p:extLst>
      <p:ext uri="{BB962C8B-B14F-4D97-AF65-F5344CB8AC3E}">
        <p14:creationId xmlns:p14="http://schemas.microsoft.com/office/powerpoint/2010/main" val="1185474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84744"/>
            <a:ext cx="8507288" cy="758848"/>
          </a:xfrm>
        </p:spPr>
        <p:txBody>
          <a:bodyPr/>
          <a:lstStyle/>
          <a:p>
            <a:r>
              <a:rPr lang="en-US" dirty="0" smtClean="0"/>
              <a:t>PCT Rule Changes as from 1 </a:t>
            </a:r>
            <a:r>
              <a:rPr lang="en-US" smtClean="0"/>
              <a:t>July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56" y="1140744"/>
            <a:ext cx="7848872" cy="5400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2200" dirty="0" smtClean="0"/>
              <a:t>Amendment to PCT Rule 69.1(a)</a:t>
            </a:r>
          </a:p>
          <a:p>
            <a:pPr marL="742950" lvl="2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sz="2200" dirty="0" smtClean="0"/>
              <a:t>Allows </a:t>
            </a:r>
            <a:r>
              <a:rPr lang="en-US" altLang="en-US" sz="2200" dirty="0"/>
              <a:t>the IPEA to start </a:t>
            </a:r>
            <a:r>
              <a:rPr lang="en-US" altLang="en-US" sz="2200" dirty="0" smtClean="0"/>
              <a:t>the </a:t>
            </a:r>
            <a:r>
              <a:rPr lang="en-US" altLang="en-US" sz="2200" dirty="0"/>
              <a:t>international preliminary examination </a:t>
            </a:r>
            <a:r>
              <a:rPr lang="en-US" altLang="en-US" sz="2200" dirty="0" smtClean="0"/>
              <a:t>when:</a:t>
            </a:r>
          </a:p>
          <a:p>
            <a:pPr marL="1200150" lvl="3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it </a:t>
            </a:r>
            <a:r>
              <a:rPr lang="en-US" altLang="en-US" sz="2200" dirty="0"/>
              <a:t>is in possession of the demand, relevant fees, ISR and </a:t>
            </a:r>
            <a:r>
              <a:rPr lang="en-US" altLang="en-US" sz="2200" dirty="0" smtClean="0"/>
              <a:t>written opinion</a:t>
            </a:r>
            <a:r>
              <a:rPr lang="en-US" altLang="en-US" sz="2200" dirty="0"/>
              <a:t>;</a:t>
            </a:r>
            <a:endParaRPr lang="en-US" altLang="en-US" sz="2200" dirty="0" smtClean="0"/>
          </a:p>
          <a:p>
            <a:pPr marL="1200150" lvl="3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unless </a:t>
            </a:r>
            <a:r>
              <a:rPr lang="en-US" altLang="en-US" sz="2200" dirty="0"/>
              <a:t>the applicant </a:t>
            </a:r>
            <a:r>
              <a:rPr lang="en-US" altLang="en-US" sz="2200" dirty="0" smtClean="0"/>
              <a:t>expressly requests the IPEA to postpone the start of the examination </a:t>
            </a:r>
            <a:r>
              <a:rPr lang="en-US" altLang="en-US" sz="2200" dirty="0"/>
              <a:t>until expiration of the time limit </a:t>
            </a:r>
            <a:r>
              <a:rPr lang="en-US" altLang="en-US" sz="2200" dirty="0" smtClean="0"/>
              <a:t>for filing a Chapter II demand (Rule </a:t>
            </a:r>
            <a:r>
              <a:rPr lang="en-US" altLang="en-US" sz="2200" dirty="0"/>
              <a:t>54</a:t>
            </a:r>
            <a:r>
              <a:rPr lang="en-US" altLang="en-US" sz="2200" i="1" dirty="0"/>
              <a:t>bis</a:t>
            </a:r>
            <a:r>
              <a:rPr lang="en-US" altLang="en-US" sz="2200" dirty="0"/>
              <a:t>.1(a</a:t>
            </a:r>
            <a:r>
              <a:rPr lang="en-US" altLang="en-US" sz="2200" dirty="0" smtClean="0"/>
              <a:t>)) (as opposed to starting examination only once that time limit has expired)</a:t>
            </a:r>
            <a:endParaRPr lang="en-US" altLang="en-US" sz="2200" dirty="0"/>
          </a:p>
          <a:p>
            <a:pPr marL="742950" lvl="2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sz="2200" dirty="0" smtClean="0"/>
              <a:t>Effective for demands made on </a:t>
            </a:r>
            <a:r>
              <a:rPr lang="en-US" altLang="en-US" sz="2200" dirty="0"/>
              <a:t>or </a:t>
            </a:r>
            <a:r>
              <a:rPr lang="en-US" altLang="en-US" sz="2200" dirty="0" smtClean="0"/>
              <a:t>after </a:t>
            </a:r>
            <a:r>
              <a:rPr lang="en-US" altLang="en-US" sz="2200" dirty="0"/>
              <a:t>July </a:t>
            </a:r>
            <a:r>
              <a:rPr lang="en-US" altLang="en-US" sz="2200" dirty="0" smtClean="0"/>
              <a:t>1, 2019 </a:t>
            </a:r>
            <a:endParaRPr lang="en-US" altLang="en-US" sz="22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0215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944" y="235504"/>
            <a:ext cx="8388350" cy="936104"/>
          </a:xfrm>
        </p:spPr>
        <p:txBody>
          <a:bodyPr/>
          <a:lstStyle/>
          <a:p>
            <a:r>
              <a:rPr lang="en-US" altLang="en-US" sz="3200" dirty="0" smtClean="0"/>
              <a:t>Rule changes adopted by PCT Assembly in October 2019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232" y="1250650"/>
            <a:ext cx="8856984" cy="5722937"/>
          </a:xfrm>
        </p:spPr>
        <p:txBody>
          <a:bodyPr/>
          <a:lstStyle/>
          <a:p>
            <a:pPr marL="0" lvl="1" indent="0">
              <a:spcBef>
                <a:spcPct val="0"/>
              </a:spcBef>
              <a:buNone/>
            </a:pPr>
            <a:r>
              <a:rPr lang="en-US" altLang="en-US" sz="2200" dirty="0" smtClean="0"/>
              <a:t>PCT Assembly adopted the following amendments to the Regulations:</a:t>
            </a:r>
          </a:p>
          <a:p>
            <a:pPr marL="342900" lvl="1" indent="-342900">
              <a:spcBef>
                <a:spcPct val="0"/>
              </a:spcBef>
              <a:buBlip>
                <a:blip r:embed="rId2"/>
              </a:buBlip>
            </a:pPr>
            <a:endParaRPr lang="en-US" altLang="en-US" sz="2200" dirty="0"/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altLang="en-US" sz="2200" dirty="0" smtClean="0"/>
              <a:t>In </a:t>
            </a:r>
            <a:r>
              <a:rPr lang="en-US" altLang="en-US" sz="2200" dirty="0"/>
              <a:t>the case of erroneously filed elements and parts in an international application, provisions to incorporate by reference the correct elements or parts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sz="2200" dirty="0" smtClean="0"/>
              <a:t>Provision </a:t>
            </a:r>
            <a:r>
              <a:rPr lang="en-US" altLang="en-US" sz="2200" dirty="0"/>
              <a:t>of a legal basis for the transfer via the </a:t>
            </a:r>
            <a:r>
              <a:rPr lang="en-US" altLang="en-US" sz="2200" dirty="0" smtClean="0"/>
              <a:t>IB </a:t>
            </a:r>
            <a:r>
              <a:rPr lang="en-US" altLang="en-US" sz="2200" dirty="0"/>
              <a:t>of fees collected by one Office for the benefit of another Office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sz="2200" dirty="0" smtClean="0"/>
              <a:t>Requirement for the IPEA to copy certain documents from its file to the IB, which the IB would make available to the public on behalf of the elected Office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sz="2200" dirty="0"/>
              <a:t>Provision of a legal basis for an Office to excuse delays in meeting a time limit due to the unavailability of any permitted electronic means of communication at that Office, such as unforeseen outages or scheduled maintenance</a:t>
            </a:r>
          </a:p>
          <a:p>
            <a:pPr>
              <a:spcBef>
                <a:spcPct val="0"/>
              </a:spcBef>
            </a:pPr>
            <a:endParaRPr lang="en-US" altLang="en-US" sz="2200" dirty="0" smtClean="0"/>
          </a:p>
          <a:p>
            <a:pPr lvl="1">
              <a:spcBef>
                <a:spcPct val="0"/>
              </a:spcBef>
            </a:pPr>
            <a:endParaRPr lang="en-US" altLang="en-US" sz="2200" dirty="0" smtClean="0"/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endParaRPr lang="en-US" altLang="en-US" dirty="0" smtClean="0"/>
          </a:p>
          <a:p>
            <a:pPr>
              <a:spcBef>
                <a:spcPts val="600"/>
              </a:spcBef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347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_2010_pct background png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EN_2010_pct background png</Template>
  <TotalTime>19</TotalTime>
  <Words>1560</Words>
  <Application>Microsoft Office PowerPoint</Application>
  <PresentationFormat>On-screen Show (4:3)</PresentationFormat>
  <Paragraphs>385</Paragraphs>
  <Slides>22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MS PGothic</vt:lpstr>
      <vt:lpstr>Arial</vt:lpstr>
      <vt:lpstr>Microsoft Sans Serif</vt:lpstr>
      <vt:lpstr>Symbol</vt:lpstr>
      <vt:lpstr>Wingdings</vt:lpstr>
      <vt:lpstr>ヒラギノ角ゴ Pro W3</vt:lpstr>
      <vt:lpstr>EN_2010_pct background png</vt:lpstr>
      <vt:lpstr>Chart</vt:lpstr>
      <vt:lpstr>The Patent Cooperation Treaty (PCT)  End of the year 2019 Update</vt:lpstr>
      <vt:lpstr>PowerPoint Presentation</vt:lpstr>
      <vt:lpstr>Countries not yet PCT Contracting States (40)</vt:lpstr>
      <vt:lpstr>Tremendous growth in PCT applications since 1978</vt:lpstr>
      <vt:lpstr>PowerPoint Presentation</vt:lpstr>
      <vt:lpstr>PowerPoint Presentation</vt:lpstr>
      <vt:lpstr>Top PCT Applicants in 2018</vt:lpstr>
      <vt:lpstr>PCT Rule Changes as from 1 July 2019</vt:lpstr>
      <vt:lpstr>Rule changes adopted by PCT Assembly in October 2019</vt:lpstr>
      <vt:lpstr>Rule changes adopted by the PCT Assembly in October 2019 (cont.)</vt:lpstr>
      <vt:lpstr>PCT WG 2019</vt:lpstr>
      <vt:lpstr>Color drawings (1)</vt:lpstr>
      <vt:lpstr>Color drawings (2)</vt:lpstr>
      <vt:lpstr>Best means of communication with the IB (1) </vt:lpstr>
      <vt:lpstr>Best means of communication with the IB (2) </vt:lpstr>
      <vt:lpstr>Best means of communication with the IB (3) </vt:lpstr>
      <vt:lpstr>Collaborative Search and Examination</vt:lpstr>
      <vt:lpstr>WIPO IP Portal</vt:lpstr>
      <vt:lpstr>IP Portal</vt:lpstr>
      <vt:lpstr>Additional PCT Issues</vt:lpstr>
      <vt:lpstr>PCT Information and Training</vt:lpstr>
      <vt:lpstr>PCT Contacts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ARGANOZA Rosalina</dc:creator>
  <cp:keywords>PUBLIC</cp:keywords>
  <cp:lastModifiedBy>REISCHLE-PARK Matthias</cp:lastModifiedBy>
  <cp:revision>9</cp:revision>
  <dcterms:created xsi:type="dcterms:W3CDTF">2014-01-29T16:51:57Z</dcterms:created>
  <dcterms:modified xsi:type="dcterms:W3CDTF">2019-11-29T09:16:20Z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1a4bbc90-5ecf-4c2c-a143-331f760064e3</vt:lpwstr>
  </property>
  <property fmtid="{D5CDD505-2E9C-101B-9397-08002B2CF9AE}" pid="3" name="Classification">
    <vt:lpwstr>Public</vt:lpwstr>
  </property>
  <property fmtid="{D5CDD505-2E9C-101B-9397-08002B2CF9AE}" pid="4" name="VisualMarkings">
    <vt:lpwstr>None</vt:lpwstr>
  </property>
  <property fmtid="{D5CDD505-2E9C-101B-9397-08002B2CF9AE}" pid="5" name="JustificationReason">
    <vt:lpwstr>
    </vt:lpwstr>
  </property>
  <property fmtid="{D5CDD505-2E9C-101B-9397-08002B2CF9AE}" pid="6" name="Alignment">
    <vt:lpwstr>Centre</vt:lpwstr>
  </property>
  <property fmtid="{D5CDD505-2E9C-101B-9397-08002B2CF9AE}" pid="7" name="Language">
    <vt:lpwstr>English</vt:lpwstr>
  </property>
</Properties>
</file>